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9" r:id="rId2"/>
    <p:sldId id="310" r:id="rId3"/>
    <p:sldId id="311" r:id="rId4"/>
    <p:sldId id="314" r:id="rId5"/>
    <p:sldId id="316" r:id="rId6"/>
    <p:sldId id="312" r:id="rId7"/>
    <p:sldId id="317" r:id="rId8"/>
    <p:sldId id="313" r:id="rId9"/>
  </p:sldIdLst>
  <p:sldSz cx="9001125" cy="6840538"/>
  <p:notesSz cx="6669088" cy="9928225"/>
  <p:defaultTextStyle>
    <a:defPPr>
      <a:defRPr lang="nb-NO"/>
    </a:defPPr>
    <a:lvl1pPr marL="0" algn="l" defTabSz="905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2582" algn="l" defTabSz="905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05165" algn="l" defTabSz="905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57747" algn="l" defTabSz="905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10329" algn="l" defTabSz="905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62911" algn="l" defTabSz="905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15494" algn="l" defTabSz="905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68076" algn="l" defTabSz="905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20658" algn="l" defTabSz="905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1EB89142-168F-41B3-BE82-E461BB9CCE82}">
          <p14:sldIdLst>
            <p14:sldId id="309"/>
            <p14:sldId id="310"/>
            <p14:sldId id="311"/>
            <p14:sldId id="314"/>
            <p14:sldId id="316"/>
            <p14:sldId id="312"/>
            <p14:sldId id="317"/>
            <p14:sldId id="313"/>
          </p14:sldIdLst>
        </p14:section>
        <p14:section name="Inndeling uten navn" id="{51D49DBC-F98D-4951-8CE3-316A6C19B37F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55">
          <p15:clr>
            <a:srgbClr val="A4A3A4"/>
          </p15:clr>
        </p15:guide>
        <p15:guide id="2" pos="2835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1C75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19" autoAdjust="0"/>
    <p:restoredTop sz="67891" autoAdjust="0"/>
  </p:normalViewPr>
  <p:slideViewPr>
    <p:cSldViewPr snapToObjects="1">
      <p:cViewPr>
        <p:scale>
          <a:sx n="68" d="100"/>
          <a:sy n="68" d="100"/>
        </p:scale>
        <p:origin x="-1428" y="486"/>
      </p:cViewPr>
      <p:guideLst>
        <p:guide orient="horz" pos="2155"/>
        <p:guide pos="28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30"/>
    </p:cViewPr>
  </p:sorterViewPr>
  <p:notesViewPr>
    <p:cSldViewPr snapToObjects="1">
      <p:cViewPr varScale="1">
        <p:scale>
          <a:sx n="78" d="100"/>
          <a:sy n="78" d="100"/>
        </p:scale>
        <p:origin x="-3354" y="-108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778250" y="1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983C1-5C52-4359-9F1C-F3B41394C5CD}" type="datetimeFigureOut">
              <a:rPr lang="nb-NO" smtClean="0"/>
              <a:t>08.05.2017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9751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778250" y="9429751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01258-E97F-4F62-A021-A4CD502349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03729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2416B4-8E9A-4ADA-8821-B83B0972F146}" type="datetimeFigureOut">
              <a:rPr lang="nb-NO" smtClean="0"/>
              <a:t>08.05.2017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887413" y="744538"/>
            <a:ext cx="48958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777607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C0D167-1C3B-482E-8FC0-2D701C6B3F2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0679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900" b="1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D167-1C3B-482E-8FC0-2D701C6B3F25}" type="slidenum">
              <a:rPr lang="nb-NO" smtClean="0">
                <a:solidFill>
                  <a:prstClr val="black"/>
                </a:solidFill>
              </a:rPr>
              <a:pPr/>
              <a:t>1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964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900" b="1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D167-1C3B-482E-8FC0-2D701C6B3F25}" type="slidenum">
              <a:rPr lang="nb-NO" smtClean="0">
                <a:solidFill>
                  <a:prstClr val="black"/>
                </a:solidFill>
              </a:rPr>
              <a:pPr/>
              <a:t>2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964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900" b="1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D167-1C3B-482E-8FC0-2D701C6B3F25}" type="slidenum">
              <a:rPr lang="nb-NO" smtClean="0">
                <a:solidFill>
                  <a:prstClr val="black"/>
                </a:solidFill>
              </a:rPr>
              <a:pPr/>
              <a:t>3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964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900" b="1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D167-1C3B-482E-8FC0-2D701C6B3F25}" type="slidenum">
              <a:rPr lang="nb-NO" smtClean="0">
                <a:solidFill>
                  <a:prstClr val="black"/>
                </a:solidFill>
              </a:rPr>
              <a:pPr/>
              <a:t>4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964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900" b="1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D167-1C3B-482E-8FC0-2D701C6B3F25}" type="slidenum">
              <a:rPr lang="nb-NO" smtClean="0">
                <a:solidFill>
                  <a:prstClr val="black"/>
                </a:solidFill>
              </a:rPr>
              <a:pPr/>
              <a:t>5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9642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900" b="1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D167-1C3B-482E-8FC0-2D701C6B3F25}" type="slidenum">
              <a:rPr lang="nb-NO" smtClean="0">
                <a:solidFill>
                  <a:prstClr val="black"/>
                </a:solidFill>
              </a:rPr>
              <a:pPr/>
              <a:t>6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9642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900" b="1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D167-1C3B-482E-8FC0-2D701C6B3F25}" type="slidenum">
              <a:rPr lang="nb-NO" smtClean="0">
                <a:solidFill>
                  <a:prstClr val="black"/>
                </a:solidFill>
              </a:rPr>
              <a:pPr/>
              <a:t>7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9642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900" b="1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D167-1C3B-482E-8FC0-2D701C6B3F25}" type="slidenum">
              <a:rPr lang="nb-NO" smtClean="0">
                <a:solidFill>
                  <a:prstClr val="black"/>
                </a:solidFill>
              </a:rPr>
              <a:pPr/>
              <a:t>8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964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/>
          <p:cNvSpPr>
            <a:spLocks noGrp="1"/>
          </p:cNvSpPr>
          <p:nvPr>
            <p:ph type="pic" sz="quarter" idx="10" hasCustomPrompt="1"/>
          </p:nvPr>
        </p:nvSpPr>
        <p:spPr>
          <a:xfrm>
            <a:off x="323850" y="395288"/>
            <a:ext cx="8353425" cy="5454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baseline="0"/>
            </a:lvl1pPr>
          </a:lstStyle>
          <a:p>
            <a:r>
              <a:rPr lang="nb-NO" dirty="0" smtClean="0"/>
              <a:t>Høyreklikk her og velg «Formater figur…» -&gt; «Fyll» -&gt; «Bilde eller tekstur..» -&gt; «Fil…» for å sette inn bilde.</a:t>
            </a:r>
            <a:endParaRPr lang="nb-NO" dirty="0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1" hasCustomPrompt="1"/>
          </p:nvPr>
        </p:nvSpPr>
        <p:spPr>
          <a:xfrm>
            <a:off x="323850" y="2448000"/>
            <a:ext cx="8353425" cy="1692000"/>
          </a:xfrm>
          <a:solidFill>
            <a:schemeClr val="bg1">
              <a:alpha val="75000"/>
            </a:schemeClr>
          </a:solidFill>
        </p:spPr>
        <p:txBody>
          <a:bodyPr lIns="1116000" tIns="144000" rIns="1116000" bIns="144000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nb-NO" dirty="0" smtClean="0"/>
              <a:t>Sted og dato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440000" y="2974056"/>
            <a:ext cx="6732970" cy="553998"/>
          </a:xfrm>
        </p:spPr>
        <p:txBody>
          <a:bodyPr wrap="square">
            <a:normAutofit/>
          </a:bodyPr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nb-NO" dirty="0" smtClean="0"/>
              <a:t>Presentasjonstittel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440000" y="3535819"/>
            <a:ext cx="6732970" cy="230832"/>
          </a:xfrm>
        </p:spPr>
        <p:txBody>
          <a:bodyPr wrap="square">
            <a:spAutoFit/>
          </a:bodyPr>
          <a:lstStyle>
            <a:lvl1pPr marL="0" indent="0" algn="l">
              <a:buNone/>
              <a:defRPr sz="1500" i="1">
                <a:solidFill>
                  <a:schemeClr val="tx1"/>
                </a:solidFill>
              </a:defRPr>
            </a:lvl1pPr>
            <a:lvl2pPr marL="452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5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7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103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62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154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68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20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Navn på presentasjonsholder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81108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33351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/>
          <p:cNvSpPr>
            <a:spLocks noGrp="1"/>
          </p:cNvSpPr>
          <p:nvPr>
            <p:ph type="pic" sz="quarter" idx="10" hasCustomPrompt="1"/>
          </p:nvPr>
        </p:nvSpPr>
        <p:spPr>
          <a:xfrm>
            <a:off x="323850" y="395288"/>
            <a:ext cx="8353425" cy="5454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baseline="0"/>
            </a:lvl1pPr>
          </a:lstStyle>
          <a:p>
            <a:r>
              <a:rPr lang="nb-NO" dirty="0" smtClean="0"/>
              <a:t>Høyreklikk her og velg «Formater figur…» -&gt; «Fyll» -&gt; «Bilde eller tekstur..» -&gt; «Fil…» for å sette inn bilde.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350000" y="2866271"/>
            <a:ext cx="6480000" cy="1107996"/>
          </a:xfrm>
        </p:spPr>
        <p:txBody>
          <a:bodyPr wrap="square" anchor="ctr" anchorCtr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65036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9" name="Plassholder for innhold 2"/>
          <p:cNvSpPr>
            <a:spLocks noGrp="1"/>
          </p:cNvSpPr>
          <p:nvPr>
            <p:ph idx="10"/>
          </p:nvPr>
        </p:nvSpPr>
        <p:spPr>
          <a:xfrm>
            <a:off x="522000" y="1302447"/>
            <a:ext cx="3888000" cy="442207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11" name="Plassholder for innhold 2"/>
          <p:cNvSpPr>
            <a:spLocks noGrp="1"/>
          </p:cNvSpPr>
          <p:nvPr>
            <p:ph idx="11"/>
          </p:nvPr>
        </p:nvSpPr>
        <p:spPr>
          <a:xfrm>
            <a:off x="4590000" y="1302447"/>
            <a:ext cx="3888000" cy="442207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4777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22000" y="1302447"/>
            <a:ext cx="3888000" cy="638133"/>
          </a:xfrm>
        </p:spPr>
        <p:txBody>
          <a:bodyPr anchor="b"/>
          <a:lstStyle>
            <a:lvl1pPr marL="0" indent="0">
              <a:lnSpc>
                <a:spcPts val="2700"/>
              </a:lnSpc>
              <a:spcBef>
                <a:spcPts val="0"/>
              </a:spcBef>
              <a:buNone/>
              <a:defRPr sz="2500" b="1"/>
            </a:lvl1pPr>
            <a:lvl2pPr marL="452582" indent="0">
              <a:buNone/>
              <a:defRPr sz="2000" b="1"/>
            </a:lvl2pPr>
            <a:lvl3pPr marL="905165" indent="0">
              <a:buNone/>
              <a:defRPr sz="1800" b="1"/>
            </a:lvl3pPr>
            <a:lvl4pPr marL="1357747" indent="0">
              <a:buNone/>
              <a:defRPr sz="1600" b="1"/>
            </a:lvl4pPr>
            <a:lvl5pPr marL="1810329" indent="0">
              <a:buNone/>
              <a:defRPr sz="1600" b="1"/>
            </a:lvl5pPr>
            <a:lvl6pPr marL="2262911" indent="0">
              <a:buNone/>
              <a:defRPr sz="1600" b="1"/>
            </a:lvl6pPr>
            <a:lvl7pPr marL="2715494" indent="0">
              <a:buNone/>
              <a:defRPr sz="1600" b="1"/>
            </a:lvl7pPr>
            <a:lvl8pPr marL="3168076" indent="0">
              <a:buNone/>
              <a:defRPr sz="1600" b="1"/>
            </a:lvl8pPr>
            <a:lvl9pPr marL="3620658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0" name="Tittel 1"/>
          <p:cNvSpPr>
            <a:spLocks noGrp="1"/>
          </p:cNvSpPr>
          <p:nvPr>
            <p:ph type="title"/>
          </p:nvPr>
        </p:nvSpPr>
        <p:spPr>
          <a:xfrm>
            <a:off x="720000" y="539387"/>
            <a:ext cx="7560000" cy="553998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1" name="Plassholder for innhold 2"/>
          <p:cNvSpPr>
            <a:spLocks noGrp="1"/>
          </p:cNvSpPr>
          <p:nvPr>
            <p:ph idx="13"/>
          </p:nvPr>
        </p:nvSpPr>
        <p:spPr>
          <a:xfrm>
            <a:off x="522000" y="1940579"/>
            <a:ext cx="3888000" cy="3783945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2" name="Plassholder for innhold 2"/>
          <p:cNvSpPr>
            <a:spLocks noGrp="1"/>
          </p:cNvSpPr>
          <p:nvPr>
            <p:ph idx="14"/>
          </p:nvPr>
        </p:nvSpPr>
        <p:spPr>
          <a:xfrm>
            <a:off x="4590000" y="1943997"/>
            <a:ext cx="3888000" cy="3780527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13" name="Plassholder for tekst 2"/>
          <p:cNvSpPr>
            <a:spLocks noGrp="1"/>
          </p:cNvSpPr>
          <p:nvPr>
            <p:ph type="body" idx="15"/>
          </p:nvPr>
        </p:nvSpPr>
        <p:spPr>
          <a:xfrm>
            <a:off x="4590000" y="1305865"/>
            <a:ext cx="3888000" cy="638133"/>
          </a:xfrm>
        </p:spPr>
        <p:txBody>
          <a:bodyPr anchor="b">
            <a:noAutofit/>
          </a:bodyPr>
          <a:lstStyle>
            <a:lvl1pPr marL="0" indent="0">
              <a:lnSpc>
                <a:spcPts val="2700"/>
              </a:lnSpc>
              <a:spcBef>
                <a:spcPts val="0"/>
              </a:spcBef>
              <a:buNone/>
              <a:defRPr sz="2500" b="1"/>
            </a:lvl1pPr>
            <a:lvl2pPr marL="452582" indent="0">
              <a:buNone/>
              <a:defRPr sz="2000" b="1"/>
            </a:lvl2pPr>
            <a:lvl3pPr marL="905165" indent="0">
              <a:buNone/>
              <a:defRPr sz="1800" b="1"/>
            </a:lvl3pPr>
            <a:lvl4pPr marL="1357747" indent="0">
              <a:buNone/>
              <a:defRPr sz="1600" b="1"/>
            </a:lvl4pPr>
            <a:lvl5pPr marL="1810329" indent="0">
              <a:buNone/>
              <a:defRPr sz="1600" b="1"/>
            </a:lvl5pPr>
            <a:lvl6pPr marL="2262911" indent="0">
              <a:buNone/>
              <a:defRPr sz="1600" b="1"/>
            </a:lvl6pPr>
            <a:lvl7pPr marL="2715494" indent="0">
              <a:buNone/>
              <a:defRPr sz="1600" b="1"/>
            </a:lvl7pPr>
            <a:lvl8pPr marL="3168076" indent="0">
              <a:buNone/>
              <a:defRPr sz="1600" b="1"/>
            </a:lvl8pPr>
            <a:lvl9pPr marL="3620658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603502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8030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450056" y="6340166"/>
            <a:ext cx="2100263" cy="364195"/>
          </a:xfrm>
          <a:prstGeom prst="rect">
            <a:avLst/>
          </a:prstGeom>
        </p:spPr>
        <p:txBody>
          <a:bodyPr/>
          <a:lstStyle/>
          <a:p>
            <a:fld id="{C9D11F13-3647-4C31-ADB2-5C10DBC1FBF0}" type="datetimeFigureOut">
              <a:rPr lang="nb-NO" smtClean="0"/>
              <a:t>08.05.2017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3075385" y="6340166"/>
            <a:ext cx="2850356" cy="36419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6450806" y="6340166"/>
            <a:ext cx="2100263" cy="364195"/>
          </a:xfrm>
          <a:prstGeom prst="rect">
            <a:avLst/>
          </a:prstGeom>
        </p:spPr>
        <p:txBody>
          <a:bodyPr/>
          <a:lstStyle/>
          <a:p>
            <a:fld id="{D8278F4B-387A-4CC3-AF9D-7C2E72F592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63368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" y="0"/>
            <a:ext cx="8996953" cy="432780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" y="5804304"/>
            <a:ext cx="8996953" cy="1036234"/>
          </a:xfrm>
          <a:prstGeom prst="rect">
            <a:avLst/>
          </a:prstGeom>
        </p:spPr>
      </p:pic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720000" y="539387"/>
            <a:ext cx="7560000" cy="55399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22000" y="1302447"/>
            <a:ext cx="7956000" cy="442207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16699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05165" rtl="0" eaLnBrk="1" latinLnBrk="0" hangingPunct="1">
        <a:spcBef>
          <a:spcPct val="0"/>
        </a:spcBef>
        <a:buNone/>
        <a:defRPr sz="3600" b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39437" indent="-339437" algn="l" defTabSz="905165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25475" indent="-282575" algn="l" defTabSz="905165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854075" indent="-225425" algn="l" defTabSz="905165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738" indent="-225425" algn="l" defTabSz="905165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309688" indent="-225425" algn="l" defTabSz="905165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03" indent="-226291" algn="l" defTabSz="90516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41785" indent="-226291" algn="l" defTabSz="90516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94367" indent="-226291" algn="l" defTabSz="90516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46949" indent="-226291" algn="l" defTabSz="90516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2582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5165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7747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0329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62911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15494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68076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20658" algn="l" defTabSz="905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medisin.ntnu.no/det-er-en-menneskerett-a-fa-bruke-den-kroppen-en-har/#more-15434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hyperlink" Target="https://youtu.be/QepBRu3Ej4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0000" y="262388"/>
            <a:ext cx="7560000" cy="553998"/>
          </a:xfrm>
        </p:spPr>
        <p:txBody>
          <a:bodyPr>
            <a:normAutofit/>
          </a:bodyPr>
          <a:lstStyle/>
          <a:p>
            <a:pPr algn="ctr"/>
            <a:r>
              <a:rPr lang="nb-NO" sz="3200" cap="none" dirty="0" smtClean="0"/>
              <a:t>Program</a:t>
            </a:r>
            <a:endParaRPr lang="nb-NO" sz="3200" cap="none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54536" y="683965"/>
            <a:ext cx="8605922" cy="53504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1800" b="1" dirty="0" smtClean="0"/>
              <a:t>08.30 		</a:t>
            </a:r>
            <a:r>
              <a:rPr lang="nb-NO" sz="1800" dirty="0" smtClean="0"/>
              <a:t>Frokost serveres</a:t>
            </a:r>
            <a:endParaRPr lang="nb-NO" sz="1800" dirty="0"/>
          </a:p>
          <a:p>
            <a:pPr marL="0" indent="0">
              <a:buNone/>
            </a:pPr>
            <a:r>
              <a:rPr lang="nb-NO" sz="1800" b="1" dirty="0" smtClean="0"/>
              <a:t>09.00	</a:t>
            </a:r>
            <a:r>
              <a:rPr lang="nb-NO" sz="1800" b="1" dirty="0"/>
              <a:t>	</a:t>
            </a:r>
            <a:r>
              <a:rPr lang="nb-NO" sz="1800" dirty="0" smtClean="0"/>
              <a:t>Velkommen og introduksjon til dagens tema</a:t>
            </a:r>
          </a:p>
          <a:p>
            <a:pPr marL="0" indent="0">
              <a:buNone/>
            </a:pPr>
            <a:r>
              <a:rPr lang="nb-NO" sz="1800" b="1" dirty="0"/>
              <a:t>	</a:t>
            </a:r>
            <a:r>
              <a:rPr lang="nb-NO" sz="1800" b="1" dirty="0" smtClean="0"/>
              <a:t>	</a:t>
            </a:r>
            <a:r>
              <a:rPr lang="nb-NO" sz="1800" dirty="0" smtClean="0"/>
              <a:t>Heidi Pedersen, Stipendiat, NTNU</a:t>
            </a:r>
          </a:p>
          <a:p>
            <a:pPr marL="0" lvl="0" indent="0">
              <a:buClr>
                <a:srgbClr val="5DAD22"/>
              </a:buClr>
              <a:buNone/>
            </a:pPr>
            <a:r>
              <a:rPr lang="nb-NO" sz="1800" b="1" dirty="0"/>
              <a:t>	</a:t>
            </a:r>
            <a:r>
              <a:rPr lang="nb-NO" sz="1800" b="1" dirty="0" smtClean="0"/>
              <a:t>	</a:t>
            </a:r>
            <a:r>
              <a:rPr lang="nb-NO" sz="1800" dirty="0" smtClean="0"/>
              <a:t>Svein Bergem, Stipendiat, Nasjonal kompetansetjeneste 			</a:t>
            </a:r>
            <a:r>
              <a:rPr lang="nb-NO" sz="1800" dirty="0" smtClean="0">
                <a:solidFill>
                  <a:prstClr val="black"/>
                </a:solidFill>
              </a:rPr>
              <a:t>for </a:t>
            </a:r>
            <a:r>
              <a:rPr lang="nb-NO" sz="1800" dirty="0">
                <a:solidFill>
                  <a:prstClr val="black"/>
                </a:solidFill>
              </a:rPr>
              <a:t>barn og unge </a:t>
            </a:r>
            <a:r>
              <a:rPr lang="nb-NO" sz="1800" dirty="0" smtClean="0">
                <a:solidFill>
                  <a:prstClr val="black"/>
                </a:solidFill>
              </a:rPr>
              <a:t>med funksjonsnedsettelser</a:t>
            </a:r>
            <a:endParaRPr lang="nb-NO" sz="1800" dirty="0" smtClean="0"/>
          </a:p>
          <a:p>
            <a:pPr marL="0" indent="0">
              <a:buNone/>
            </a:pPr>
            <a:r>
              <a:rPr lang="nb-NO" sz="1800" b="1" dirty="0" smtClean="0"/>
              <a:t>09.20-09.55	</a:t>
            </a:r>
            <a:r>
              <a:rPr lang="nb-NO" sz="1800" dirty="0" smtClean="0"/>
              <a:t>«Medvirkning og erfaringer fra et brukerperspektiv»</a:t>
            </a:r>
          </a:p>
          <a:p>
            <a:pPr marL="0" indent="0">
              <a:buNone/>
            </a:pPr>
            <a:r>
              <a:rPr lang="nb-NO" sz="1800" b="1" dirty="0"/>
              <a:t>	</a:t>
            </a:r>
            <a:r>
              <a:rPr lang="nb-NO" sz="1800" b="1" dirty="0" smtClean="0"/>
              <a:t>	</a:t>
            </a:r>
            <a:r>
              <a:rPr lang="nb-NO" sz="1800" dirty="0" smtClean="0"/>
              <a:t>Anders Nupen Hansen, Bruker</a:t>
            </a:r>
          </a:p>
          <a:p>
            <a:pPr marL="0" indent="0">
              <a:buNone/>
            </a:pPr>
            <a:r>
              <a:rPr lang="nb-NO" sz="1800" b="1" dirty="0" smtClean="0"/>
              <a:t>09.55-10.15	</a:t>
            </a:r>
            <a:r>
              <a:rPr lang="nb-NO" sz="1800" dirty="0" smtClean="0"/>
              <a:t>Pause med påfyll</a:t>
            </a:r>
          </a:p>
          <a:p>
            <a:pPr marL="0" indent="0">
              <a:spcAft>
                <a:spcPts val="0"/>
              </a:spcAft>
              <a:buNone/>
            </a:pPr>
            <a:r>
              <a:rPr lang="nb-NO" sz="1800" b="1" dirty="0" smtClean="0"/>
              <a:t>10.15-10.50	</a:t>
            </a:r>
            <a:r>
              <a:rPr lang="nb-NO" sz="1800" dirty="0" smtClean="0">
                <a:ea typeface="Calibri"/>
                <a:cs typeface="Times New Roman"/>
              </a:rPr>
              <a:t>«</a:t>
            </a:r>
            <a:r>
              <a:rPr lang="nb-NO" sz="1800" dirty="0" smtClean="0">
                <a:ea typeface="Calibri"/>
                <a:cs typeface="Calibri"/>
              </a:rPr>
              <a:t>Hvilke </a:t>
            </a:r>
            <a:r>
              <a:rPr lang="nb-NO" sz="1800" dirty="0">
                <a:ea typeface="Calibri"/>
                <a:cs typeface="Calibri"/>
              </a:rPr>
              <a:t>muligheter har vi for </a:t>
            </a:r>
            <a:r>
              <a:rPr lang="nb-NO" sz="1800" dirty="0" smtClean="0">
                <a:ea typeface="Calibri"/>
                <a:cs typeface="Calibri"/>
              </a:rPr>
              <a:t>brukermedvirkning i</a:t>
            </a:r>
            <a:r>
              <a:rPr lang="nb-NO" sz="1800" dirty="0">
                <a:ea typeface="Calibri"/>
                <a:cs typeface="Calibri"/>
              </a:rPr>
              <a:t> </a:t>
            </a:r>
            <a:r>
              <a:rPr lang="nb-NO" sz="1800" dirty="0" smtClean="0">
                <a:ea typeface="Calibri"/>
                <a:cs typeface="Calibri"/>
              </a:rPr>
              <a:t>formidling </a:t>
            </a:r>
            <a:r>
              <a:rPr lang="nb-NO" sz="1800" dirty="0">
                <a:ea typeface="Calibri"/>
                <a:cs typeface="Calibri"/>
              </a:rPr>
              <a:t>av </a:t>
            </a:r>
            <a:r>
              <a:rPr lang="nb-NO" sz="1800" dirty="0" smtClean="0">
                <a:ea typeface="Calibri"/>
                <a:cs typeface="Calibri"/>
              </a:rPr>
              <a:t>			aktivitetshjelpmidler </a:t>
            </a:r>
            <a:r>
              <a:rPr lang="nb-NO" sz="1800" dirty="0">
                <a:ea typeface="Calibri"/>
                <a:cs typeface="Calibri"/>
              </a:rPr>
              <a:t>og hvordan har vi på </a:t>
            </a:r>
            <a:r>
              <a:rPr lang="nb-NO" sz="1800" dirty="0" smtClean="0">
                <a:ea typeface="Calibri"/>
                <a:cs typeface="Calibri"/>
              </a:rPr>
              <a:t> NAV 				Hjelpemiddelsentral Møre </a:t>
            </a:r>
            <a:r>
              <a:rPr lang="nb-NO" sz="1800" dirty="0">
                <a:ea typeface="Calibri"/>
                <a:cs typeface="Calibri"/>
              </a:rPr>
              <a:t>og </a:t>
            </a:r>
            <a:r>
              <a:rPr lang="nb-NO" sz="1800" dirty="0" smtClean="0">
                <a:ea typeface="Calibri"/>
                <a:cs typeface="Calibri"/>
              </a:rPr>
              <a:t>Romsdal </a:t>
            </a:r>
            <a:r>
              <a:rPr lang="nb-NO" sz="1800" dirty="0">
                <a:ea typeface="Calibri"/>
                <a:cs typeface="Calibri"/>
              </a:rPr>
              <a:t>valgt å </a:t>
            </a:r>
            <a:r>
              <a:rPr lang="nb-NO" sz="1800" dirty="0" smtClean="0">
                <a:ea typeface="Calibri"/>
                <a:cs typeface="Calibri"/>
              </a:rPr>
              <a:t>gjøre denne 			formidlingsprosessen </a:t>
            </a:r>
            <a:r>
              <a:rPr lang="nb-NO" sz="1800" dirty="0">
                <a:ea typeface="Calibri"/>
                <a:cs typeface="Calibri"/>
              </a:rPr>
              <a:t>i praksis?</a:t>
            </a:r>
            <a:r>
              <a:rPr lang="nb-NO" sz="1800" dirty="0">
                <a:ea typeface="Calibri"/>
                <a:cs typeface="Times New Roman"/>
              </a:rPr>
              <a:t>»</a:t>
            </a:r>
          </a:p>
          <a:p>
            <a:pPr marL="0" indent="0">
              <a:buNone/>
            </a:pPr>
            <a:r>
              <a:rPr lang="nb-NO" sz="1800" b="1" dirty="0"/>
              <a:t>	</a:t>
            </a:r>
            <a:r>
              <a:rPr lang="nb-NO" sz="1800" b="1" dirty="0" smtClean="0"/>
              <a:t>	</a:t>
            </a:r>
            <a:r>
              <a:rPr lang="nb-NO" sz="1800" dirty="0" smtClean="0"/>
              <a:t>Randi Kalleland, Seniorrådgiver og fagansvarlig, bevegelse</a:t>
            </a:r>
          </a:p>
          <a:p>
            <a:pPr marL="0" indent="0">
              <a:buNone/>
            </a:pPr>
            <a:r>
              <a:rPr lang="nb-NO" sz="1800" b="1" dirty="0" smtClean="0"/>
              <a:t>10.50-11.15	</a:t>
            </a:r>
            <a:r>
              <a:rPr lang="nb-NO" sz="1800" dirty="0" smtClean="0"/>
              <a:t>Dialog og diskusjon</a:t>
            </a:r>
          </a:p>
          <a:p>
            <a:pPr marL="0" indent="0">
              <a:buNone/>
            </a:pPr>
            <a:r>
              <a:rPr lang="nb-NO" sz="1800" b="1" dirty="0" smtClean="0"/>
              <a:t>11.15-11.30	</a:t>
            </a:r>
            <a:r>
              <a:rPr lang="nb-NO" sz="1800" dirty="0" smtClean="0"/>
              <a:t>Oppsummering</a:t>
            </a:r>
          </a:p>
          <a:p>
            <a:pPr marL="0" indent="0">
              <a:buNone/>
            </a:pPr>
            <a:r>
              <a:rPr lang="nb-NO" sz="1800" b="1" dirty="0"/>
              <a:t>	</a:t>
            </a:r>
            <a:r>
              <a:rPr lang="nb-NO" sz="1800" b="1" dirty="0" smtClean="0"/>
              <a:t>	</a:t>
            </a:r>
            <a:r>
              <a:rPr lang="nb-NO" sz="1800" dirty="0" smtClean="0"/>
              <a:t>Anders Midtsundstad, Seniorrådgiver, Nasjonal 				kompetansetjeneste for barn og unge med funksjonsnedsettelser</a:t>
            </a:r>
          </a:p>
        </p:txBody>
      </p:sp>
      <p:pic>
        <p:nvPicPr>
          <p:cNvPr id="4" name="Picture 3" descr="C:\Users\tp\AppData\Local\Microsoft\Windows\Temporary Internet Files\Content.IE5\LHDDY4NA\Nasjonalt-kompetansesenter_AktivUng_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19" y="6034394"/>
            <a:ext cx="2182019" cy="743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tp\AppData\Local\Microsoft\Windows\Temporary Internet Files\Content.IE5\LHDDY4NA\Nasjonalt-kompetansesenter_AktivUng_logo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925"/>
          <a:stretch/>
        </p:blipFill>
        <p:spPr bwMode="auto">
          <a:xfrm>
            <a:off x="297620" y="6011388"/>
            <a:ext cx="2191416" cy="7898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947" y="6034394"/>
            <a:ext cx="1547664" cy="516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Bild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201" y="6148242"/>
            <a:ext cx="1874545" cy="516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047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0000" y="262388"/>
            <a:ext cx="7560000" cy="553998"/>
          </a:xfrm>
        </p:spPr>
        <p:txBody>
          <a:bodyPr>
            <a:noAutofit/>
          </a:bodyPr>
          <a:lstStyle/>
          <a:p>
            <a:pPr algn="ctr"/>
            <a:r>
              <a:rPr lang="nb-NO" sz="2400" dirty="0">
                <a:solidFill>
                  <a:srgbClr val="B71C75"/>
                </a:solidFill>
              </a:rPr>
              <a:t>Aktivitetshjelpemidler kunnskap og deltakelse</a:t>
            </a:r>
            <a:endParaRPr lang="nb-NO" sz="2400" cap="none" dirty="0">
              <a:solidFill>
                <a:srgbClr val="B71C75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54536" y="961876"/>
            <a:ext cx="8605922" cy="5350429"/>
          </a:xfrm>
        </p:spPr>
        <p:txBody>
          <a:bodyPr>
            <a:noAutofit/>
          </a:bodyPr>
          <a:lstStyle/>
          <a:p>
            <a:pPr>
              <a:buClr>
                <a:srgbClr val="5DAD22"/>
              </a:buClr>
            </a:pPr>
            <a:r>
              <a:rPr lang="nb-NO" sz="2000" dirty="0">
                <a:solidFill>
                  <a:prstClr val="black"/>
                </a:solidFill>
              </a:rPr>
              <a:t>Tilknyttet Nord universitet </a:t>
            </a:r>
          </a:p>
          <a:p>
            <a:pPr lvl="0">
              <a:buClr>
                <a:srgbClr val="5DAD22"/>
              </a:buClr>
            </a:pPr>
            <a:r>
              <a:rPr lang="nb-NO" sz="2000" dirty="0">
                <a:solidFill>
                  <a:prstClr val="black"/>
                </a:solidFill>
              </a:rPr>
              <a:t>Ansatt v/Nasjonal kompetansetjeneste for barn og unge med funksjonsnedsettelser</a:t>
            </a:r>
          </a:p>
          <a:p>
            <a:pPr>
              <a:buClr>
                <a:srgbClr val="5DAD22"/>
              </a:buClr>
            </a:pPr>
            <a:r>
              <a:rPr lang="nb-NO" sz="2000" dirty="0">
                <a:solidFill>
                  <a:prstClr val="black"/>
                </a:solidFill>
              </a:rPr>
              <a:t>Finansiert av Stiftelsen Sophies Minde</a:t>
            </a:r>
          </a:p>
          <a:p>
            <a:pPr marL="0" lvl="0" indent="0">
              <a:buClr>
                <a:srgbClr val="5DAD22"/>
              </a:buClr>
              <a:buNone/>
            </a:pPr>
            <a:r>
              <a:rPr lang="nb-NO" sz="2000" u="sng" dirty="0">
                <a:solidFill>
                  <a:prstClr val="black"/>
                </a:solidFill>
              </a:rPr>
              <a:t>Hovedmål:</a:t>
            </a:r>
          </a:p>
          <a:p>
            <a:pPr marL="0" lvl="0" indent="0">
              <a:buClr>
                <a:srgbClr val="5DAD22"/>
              </a:buClr>
              <a:buNone/>
            </a:pPr>
            <a:r>
              <a:rPr lang="nb-NO" sz="2000" dirty="0">
                <a:solidFill>
                  <a:prstClr val="black"/>
                </a:solidFill>
              </a:rPr>
              <a:t>Generere kunnskap om hvordan aktivitetshjelpemidler kan gjøres til et mer effektivt virkemiddel for å oppnå mer deltakelse i en aktiv fritid for barn og unge med funksjonsnedsettelser</a:t>
            </a:r>
          </a:p>
          <a:p>
            <a:pPr lvl="0">
              <a:buClr>
                <a:srgbClr val="5DAD22"/>
              </a:buClr>
            </a:pPr>
            <a:r>
              <a:rPr lang="nb-NO" sz="2000" dirty="0">
                <a:solidFill>
                  <a:prstClr val="black"/>
                </a:solidFill>
                <a:ea typeface="Times New Roman"/>
                <a:cs typeface="Times New Roman"/>
              </a:rPr>
              <a:t>Fokusere på hva slags kunnskap ulike aktører (tjenesteytere, formidlere, brukere, ledsagere) har </a:t>
            </a:r>
            <a:r>
              <a:rPr lang="nb-NO" sz="2000" dirty="0" smtClean="0">
                <a:solidFill>
                  <a:prstClr val="black"/>
                </a:solidFill>
                <a:ea typeface="Times New Roman"/>
                <a:cs typeface="Times New Roman"/>
              </a:rPr>
              <a:t>knyttet til </a:t>
            </a:r>
            <a:r>
              <a:rPr lang="nb-NO" sz="2000" dirty="0">
                <a:solidFill>
                  <a:prstClr val="black"/>
                </a:solidFill>
                <a:ea typeface="Times New Roman"/>
                <a:cs typeface="Times New Roman"/>
              </a:rPr>
              <a:t>aktivitetshjelpemidler</a:t>
            </a:r>
          </a:p>
          <a:p>
            <a:pPr lvl="0">
              <a:buClr>
                <a:srgbClr val="5DAD22"/>
              </a:buClr>
            </a:pPr>
            <a:r>
              <a:rPr lang="nb-NO" sz="2000" dirty="0">
                <a:solidFill>
                  <a:prstClr val="black"/>
                </a:solidFill>
                <a:ea typeface="Times New Roman"/>
                <a:cs typeface="Times New Roman"/>
              </a:rPr>
              <a:t>Avgrensninger</a:t>
            </a:r>
          </a:p>
          <a:p>
            <a:pPr marL="0" indent="0">
              <a:buClr>
                <a:srgbClr val="5DAD22"/>
              </a:buClr>
              <a:buNone/>
            </a:pPr>
            <a:endParaRPr lang="nb-NO" dirty="0" smtClean="0">
              <a:solidFill>
                <a:prstClr val="black"/>
              </a:solidFill>
            </a:endParaRPr>
          </a:p>
          <a:p>
            <a:pPr lvl="0">
              <a:buClr>
                <a:srgbClr val="5DAD22"/>
              </a:buClr>
            </a:pPr>
            <a:endParaRPr lang="nb-NO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nb-NO" sz="1800" dirty="0" smtClean="0">
              <a:ea typeface="Calibri"/>
              <a:cs typeface="Times New Roman"/>
            </a:endParaRPr>
          </a:p>
        </p:txBody>
      </p:sp>
      <p:pic>
        <p:nvPicPr>
          <p:cNvPr id="4" name="Picture 3" descr="C:\Users\tp\AppData\Local\Microsoft\Windows\Temporary Internet Files\Content.IE5\LHDDY4NA\Nasjonalt-kompetansesenter_AktivUng_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19" y="6034394"/>
            <a:ext cx="2182019" cy="743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tp\AppData\Local\Microsoft\Windows\Temporary Internet Files\Content.IE5\LHDDY4NA\Nasjonalt-kompetansesenter_AktivUng_logo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925"/>
          <a:stretch/>
        </p:blipFill>
        <p:spPr bwMode="auto">
          <a:xfrm>
            <a:off x="297620" y="6011388"/>
            <a:ext cx="2191416" cy="7898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947" y="6034394"/>
            <a:ext cx="1547664" cy="516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Bild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201" y="6148242"/>
            <a:ext cx="1874545" cy="516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71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0000" y="262388"/>
            <a:ext cx="7560000" cy="553998"/>
          </a:xfrm>
        </p:spPr>
        <p:txBody>
          <a:bodyPr>
            <a:normAutofit/>
          </a:bodyPr>
          <a:lstStyle/>
          <a:p>
            <a:pPr algn="ctr"/>
            <a:endParaRPr lang="nb-NO" sz="3200" cap="none" dirty="0"/>
          </a:p>
        </p:txBody>
      </p:sp>
      <p:pic>
        <p:nvPicPr>
          <p:cNvPr id="4" name="Picture 3" descr="C:\Users\tp\AppData\Local\Microsoft\Windows\Temporary Internet Files\Content.IE5\LHDDY4NA\Nasjonalt-kompetansesenter_AktivUng_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19" y="6034394"/>
            <a:ext cx="2182019" cy="743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tp\AppData\Local\Microsoft\Windows\Temporary Internet Files\Content.IE5\LHDDY4NA\Nasjonalt-kompetansesenter_AktivUng_logo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925"/>
          <a:stretch/>
        </p:blipFill>
        <p:spPr bwMode="auto">
          <a:xfrm>
            <a:off x="297620" y="6011388"/>
            <a:ext cx="2191416" cy="7898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947" y="6034394"/>
            <a:ext cx="1547664" cy="516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Bild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201" y="6148242"/>
            <a:ext cx="1874545" cy="516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lassholder for innhold 7"/>
          <p:cNvSpPr>
            <a:spLocks noGrp="1"/>
          </p:cNvSpPr>
          <p:nvPr>
            <p:ph idx="1"/>
          </p:nvPr>
        </p:nvSpPr>
        <p:spPr>
          <a:xfrm>
            <a:off x="522000" y="971997"/>
            <a:ext cx="7956000" cy="4422078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Clr>
                <a:srgbClr val="5DAD22"/>
              </a:buClr>
              <a:buNone/>
            </a:pPr>
            <a:r>
              <a:rPr lang="nb-NO" sz="2200" u="sng" dirty="0">
                <a:solidFill>
                  <a:prstClr val="black"/>
                </a:solidFill>
              </a:rPr>
              <a:t>Studier:</a:t>
            </a:r>
          </a:p>
          <a:p>
            <a:pPr marL="0" lvl="0" indent="0">
              <a:buClr>
                <a:srgbClr val="5DAD22"/>
              </a:buClr>
              <a:buNone/>
            </a:pPr>
            <a:r>
              <a:rPr lang="nb-NO" sz="1800" b="1" dirty="0">
                <a:solidFill>
                  <a:prstClr val="black"/>
                </a:solidFill>
              </a:rPr>
              <a:t>1</a:t>
            </a:r>
            <a:r>
              <a:rPr lang="nb-NO" sz="1800" dirty="0">
                <a:solidFill>
                  <a:prstClr val="black"/>
                </a:solidFill>
              </a:rPr>
              <a:t>.</a:t>
            </a:r>
            <a:r>
              <a:rPr lang="nb-NO" sz="1900" dirty="0">
                <a:solidFill>
                  <a:prstClr val="black"/>
                </a:solidFill>
              </a:rPr>
              <a:t>Landsdekkende survey for å kartlegge kunnskap- og kompetansenivå og behov knyttet til aktivitetshjelpemidler blant ulike aktører i landets kommuner</a:t>
            </a:r>
          </a:p>
          <a:p>
            <a:pPr lvl="0">
              <a:buClr>
                <a:srgbClr val="5DAD22"/>
              </a:buClr>
            </a:pPr>
            <a:r>
              <a:rPr lang="nb-NO" sz="1900" dirty="0" err="1">
                <a:solidFill>
                  <a:prstClr val="black"/>
                </a:solidFill>
              </a:rPr>
              <a:t>Fysio</a:t>
            </a:r>
            <a:r>
              <a:rPr lang="nb-NO" sz="1900" dirty="0">
                <a:solidFill>
                  <a:prstClr val="black"/>
                </a:solidFill>
              </a:rPr>
              <a:t>-/ergoterapitjenesten, skoler og frivillige lag og foreninger</a:t>
            </a:r>
          </a:p>
          <a:p>
            <a:pPr lvl="0">
              <a:buClr>
                <a:srgbClr val="5DAD22"/>
              </a:buClr>
            </a:pPr>
            <a:r>
              <a:rPr lang="nb-NO" sz="1900" dirty="0">
                <a:solidFill>
                  <a:prstClr val="black"/>
                </a:solidFill>
              </a:rPr>
              <a:t>Interessante funn: mangler kjennskap til </a:t>
            </a:r>
            <a:r>
              <a:rPr lang="nb-NO" sz="1900" dirty="0" err="1">
                <a:solidFill>
                  <a:prstClr val="black"/>
                </a:solidFill>
              </a:rPr>
              <a:t>akthm</a:t>
            </a:r>
            <a:r>
              <a:rPr lang="nb-NO" sz="1900" dirty="0">
                <a:solidFill>
                  <a:prstClr val="black"/>
                </a:solidFill>
              </a:rPr>
              <a:t> som finnes, få </a:t>
            </a:r>
            <a:r>
              <a:rPr lang="nb-NO" sz="1900" dirty="0" smtClean="0">
                <a:solidFill>
                  <a:prstClr val="black"/>
                </a:solidFill>
              </a:rPr>
              <a:t>typer </a:t>
            </a:r>
            <a:r>
              <a:rPr lang="nb-NO" sz="1900" dirty="0" err="1">
                <a:solidFill>
                  <a:prstClr val="black"/>
                </a:solidFill>
              </a:rPr>
              <a:t>akthm</a:t>
            </a:r>
            <a:r>
              <a:rPr lang="nb-NO" sz="1900" dirty="0">
                <a:solidFill>
                  <a:prstClr val="black"/>
                </a:solidFill>
              </a:rPr>
              <a:t> som blir brukt, </a:t>
            </a:r>
            <a:r>
              <a:rPr lang="nb-NO" sz="1900" dirty="0" smtClean="0">
                <a:solidFill>
                  <a:prstClr val="black"/>
                </a:solidFill>
              </a:rPr>
              <a:t>informasjon </a:t>
            </a:r>
            <a:r>
              <a:rPr lang="nb-NO" sz="1900" dirty="0">
                <a:solidFill>
                  <a:prstClr val="black"/>
                </a:solidFill>
              </a:rPr>
              <a:t>knyttet til </a:t>
            </a:r>
            <a:r>
              <a:rPr lang="nb-NO" sz="1900" dirty="0" err="1" smtClean="0">
                <a:solidFill>
                  <a:prstClr val="black"/>
                </a:solidFill>
              </a:rPr>
              <a:t>akthm</a:t>
            </a:r>
            <a:r>
              <a:rPr lang="nb-NO" sz="1900" dirty="0" smtClean="0">
                <a:solidFill>
                  <a:prstClr val="black"/>
                </a:solidFill>
              </a:rPr>
              <a:t> er lite tilgjengelig, kjennskap til at profesjonelle kan søke </a:t>
            </a:r>
            <a:r>
              <a:rPr lang="nb-NO" sz="1900" dirty="0" err="1" smtClean="0">
                <a:solidFill>
                  <a:prstClr val="black"/>
                </a:solidFill>
              </a:rPr>
              <a:t>akthm</a:t>
            </a:r>
            <a:r>
              <a:rPr lang="nb-NO" sz="1900" dirty="0" smtClean="0">
                <a:solidFill>
                  <a:prstClr val="black"/>
                </a:solidFill>
              </a:rPr>
              <a:t>  </a:t>
            </a:r>
          </a:p>
          <a:p>
            <a:pPr marL="0" lvl="0" indent="0">
              <a:buClr>
                <a:srgbClr val="5DAD22"/>
              </a:buClr>
              <a:buNone/>
            </a:pPr>
            <a:endParaRPr lang="nb-NO" sz="1900" dirty="0">
              <a:solidFill>
                <a:prstClr val="black"/>
              </a:solidFill>
            </a:endParaRPr>
          </a:p>
          <a:p>
            <a:pPr marL="0" lvl="0" indent="0">
              <a:buClr>
                <a:srgbClr val="5DAD22"/>
              </a:buClr>
              <a:buNone/>
            </a:pPr>
            <a:r>
              <a:rPr lang="nb-NO" sz="1900" b="1" dirty="0">
                <a:solidFill>
                  <a:prstClr val="black"/>
                </a:solidFill>
              </a:rPr>
              <a:t>2</a:t>
            </a:r>
            <a:r>
              <a:rPr lang="nb-NO" sz="1900" dirty="0">
                <a:solidFill>
                  <a:prstClr val="black"/>
                </a:solidFill>
              </a:rPr>
              <a:t>. S</a:t>
            </a:r>
            <a:r>
              <a:rPr lang="nb-NO" sz="1900" dirty="0" smtClean="0">
                <a:solidFill>
                  <a:prstClr val="black"/>
                </a:solidFill>
              </a:rPr>
              <a:t>tudie </a:t>
            </a:r>
            <a:r>
              <a:rPr lang="nb-NO" sz="1900" dirty="0">
                <a:solidFill>
                  <a:prstClr val="black"/>
                </a:solidFill>
              </a:rPr>
              <a:t>som fokuserer på de ulike aktørenes kunnskap og kompetanse</a:t>
            </a:r>
          </a:p>
          <a:p>
            <a:pPr lvl="0">
              <a:buClr>
                <a:srgbClr val="5DAD22"/>
              </a:buClr>
            </a:pPr>
            <a:r>
              <a:rPr lang="nb-NO" sz="1900" smtClean="0">
                <a:solidFill>
                  <a:prstClr val="black"/>
                </a:solidFill>
              </a:rPr>
              <a:t>Intervju</a:t>
            </a:r>
            <a:endParaRPr lang="nb-NO" sz="1900" dirty="0">
              <a:solidFill>
                <a:prstClr val="black"/>
              </a:solidFill>
            </a:endParaRPr>
          </a:p>
          <a:p>
            <a:pPr lvl="0">
              <a:buClr>
                <a:srgbClr val="5DAD22"/>
              </a:buClr>
            </a:pPr>
            <a:r>
              <a:rPr lang="nb-NO" sz="1900" dirty="0">
                <a:solidFill>
                  <a:prstClr val="black"/>
                </a:solidFill>
              </a:rPr>
              <a:t>Et utvalg kommuner</a:t>
            </a:r>
          </a:p>
          <a:p>
            <a:pPr marL="0" lvl="0" indent="0">
              <a:buClr>
                <a:srgbClr val="5DAD22"/>
              </a:buClr>
              <a:buNone/>
            </a:pPr>
            <a:endParaRPr lang="nb-NO" sz="1900" b="1" dirty="0">
              <a:solidFill>
                <a:prstClr val="black"/>
              </a:solidFill>
            </a:endParaRPr>
          </a:p>
          <a:p>
            <a:pPr marL="0" lvl="0" indent="0">
              <a:buClr>
                <a:srgbClr val="5DAD22"/>
              </a:buClr>
              <a:buNone/>
            </a:pPr>
            <a:r>
              <a:rPr lang="nb-NO" sz="1900" b="1" dirty="0">
                <a:solidFill>
                  <a:prstClr val="black"/>
                </a:solidFill>
              </a:rPr>
              <a:t>3</a:t>
            </a:r>
            <a:r>
              <a:rPr lang="nb-NO" sz="1900" dirty="0">
                <a:solidFill>
                  <a:prstClr val="black"/>
                </a:solidFill>
              </a:rPr>
              <a:t>. S</a:t>
            </a:r>
            <a:r>
              <a:rPr lang="nb-NO" sz="1900" dirty="0" smtClean="0">
                <a:solidFill>
                  <a:prstClr val="black"/>
                </a:solidFill>
              </a:rPr>
              <a:t>tudie </a:t>
            </a:r>
            <a:r>
              <a:rPr lang="nb-NO" sz="1900" dirty="0">
                <a:solidFill>
                  <a:prstClr val="black"/>
                </a:solidFill>
              </a:rPr>
              <a:t>som fokuserer på brukernes erfaringer (deltakelsesaspektet)</a:t>
            </a:r>
          </a:p>
          <a:p>
            <a:pPr lvl="0">
              <a:buClr>
                <a:srgbClr val="5DAD22"/>
              </a:buClr>
            </a:pPr>
            <a:r>
              <a:rPr lang="nb-NO" sz="1900" dirty="0" smtClean="0">
                <a:solidFill>
                  <a:prstClr val="black"/>
                </a:solidFill>
              </a:rPr>
              <a:t>Intervju og observasjon</a:t>
            </a:r>
            <a:endParaRPr lang="nb-NO" sz="1900" dirty="0">
              <a:solidFill>
                <a:prstClr val="black"/>
              </a:solidFill>
            </a:endParaRPr>
          </a:p>
          <a:p>
            <a:pPr lvl="0">
              <a:buClr>
                <a:srgbClr val="5DAD22"/>
              </a:buClr>
            </a:pPr>
            <a:r>
              <a:rPr lang="nb-NO" sz="1900" dirty="0">
                <a:solidFill>
                  <a:prstClr val="black"/>
                </a:solidFill>
              </a:rPr>
              <a:t>Brukerne selv og deres nettverk (familie, venner, etc.)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871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0000" y="262388"/>
            <a:ext cx="7560000" cy="553998"/>
          </a:xfrm>
        </p:spPr>
        <p:txBody>
          <a:bodyPr>
            <a:normAutofit fontScale="90000"/>
          </a:bodyPr>
          <a:lstStyle/>
          <a:p>
            <a:pPr algn="ctr"/>
            <a:r>
              <a:rPr lang="nb-NO" sz="2000" i="1" dirty="0"/>
              <a:t>Bruk av velferdsteknologi for økt aktivitet og deltakelse blant personer med nedsatt funksjonsevne</a:t>
            </a:r>
            <a:r>
              <a:rPr lang="nb-NO" dirty="0"/>
              <a:t/>
            </a:r>
            <a:br>
              <a:rPr lang="nb-NO" dirty="0"/>
            </a:br>
            <a:endParaRPr lang="nb-NO" sz="3200" cap="none" dirty="0"/>
          </a:p>
        </p:txBody>
      </p:sp>
      <p:pic>
        <p:nvPicPr>
          <p:cNvPr id="4" name="Picture 3" descr="C:\Users\tp\AppData\Local\Microsoft\Windows\Temporary Internet Files\Content.IE5\LHDDY4NA\Nasjonalt-kompetansesenter_AktivUng_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19" y="6034394"/>
            <a:ext cx="2182019" cy="743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tp\AppData\Local\Microsoft\Windows\Temporary Internet Files\Content.IE5\LHDDY4NA\Nasjonalt-kompetansesenter_AktivUng_logo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925"/>
          <a:stretch/>
        </p:blipFill>
        <p:spPr bwMode="auto">
          <a:xfrm>
            <a:off x="297620" y="6011388"/>
            <a:ext cx="2191416" cy="7898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947" y="6034394"/>
            <a:ext cx="1547664" cy="516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Bild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201" y="6148242"/>
            <a:ext cx="1874545" cy="516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lassholder for innhold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 dirty="0" smtClean="0"/>
              <a:t>Ansatt ved Institutt for </a:t>
            </a:r>
            <a:r>
              <a:rPr lang="nb-NO" sz="1800" dirty="0" err="1" smtClean="0"/>
              <a:t>nevromedisin</a:t>
            </a:r>
            <a:r>
              <a:rPr lang="nb-NO" sz="1800" dirty="0" smtClean="0"/>
              <a:t> og bevegelsesvitenskap, NTNU</a:t>
            </a:r>
          </a:p>
          <a:p>
            <a:endParaRPr lang="nb-NO" sz="1800" dirty="0" smtClean="0"/>
          </a:p>
          <a:p>
            <a:r>
              <a:rPr lang="nb-NO" sz="1800" b="1" dirty="0" smtClean="0"/>
              <a:t>Hovedmål:</a:t>
            </a:r>
          </a:p>
          <a:p>
            <a:pPr marL="286038" lvl="1" indent="0">
              <a:buNone/>
            </a:pPr>
            <a:r>
              <a:rPr lang="nb-NO" sz="1800" b="1" dirty="0" smtClean="0"/>
              <a:t>Bidra til økt kunnskap om hvordan aktivitetshjelpemidler kan gi økt aktivitet og deltakelse i hverdagslivet til personer med nedsatt funksjonsevne, med et spesielt fokus på fysiske fritidsaktiviteter. </a:t>
            </a:r>
          </a:p>
          <a:p>
            <a:endParaRPr lang="nb-NO" sz="1800" dirty="0" smtClean="0"/>
          </a:p>
          <a:p>
            <a:r>
              <a:rPr lang="nb-NO" sz="1800" dirty="0" smtClean="0"/>
              <a:t>Intervju av brukere i alderen 18 – 67 år</a:t>
            </a:r>
          </a:p>
          <a:p>
            <a:r>
              <a:rPr lang="nb-NO" sz="1800" dirty="0" smtClean="0"/>
              <a:t>Intervju av ansatte ved NAV hjelpemiddelsentralene og den kommunale ergo- og fysioterapitjenesten</a:t>
            </a:r>
          </a:p>
          <a:p>
            <a:r>
              <a:rPr lang="nb-NO" sz="1800" dirty="0" smtClean="0"/>
              <a:t>Dokumentstudier av søknader og vedtak på eller avslag på aktivitetshjelpemidler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1833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0000" y="262388"/>
            <a:ext cx="7560000" cy="553998"/>
          </a:xfrm>
        </p:spPr>
        <p:txBody>
          <a:bodyPr>
            <a:noAutofit/>
          </a:bodyPr>
          <a:lstStyle/>
          <a:p>
            <a:pPr algn="ctr"/>
            <a:r>
              <a:rPr lang="nb-NO" sz="1800" dirty="0">
                <a:solidFill>
                  <a:srgbClr val="B6066A"/>
                </a:solidFill>
              </a:rPr>
              <a:t>brukermedvirkning i tildelingsprosessen</a:t>
            </a:r>
            <a:endParaRPr lang="nb-NO" sz="2400" cap="none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54536" y="683965"/>
            <a:ext cx="8605922" cy="5350429"/>
          </a:xfrm>
        </p:spPr>
        <p:txBody>
          <a:bodyPr>
            <a:noAutofit/>
          </a:bodyPr>
          <a:lstStyle/>
          <a:p>
            <a:pPr lvl="0">
              <a:buClr>
                <a:srgbClr val="5DAD22"/>
              </a:buClr>
            </a:pPr>
            <a:endParaRPr lang="nb-NO" sz="2000" dirty="0" smtClean="0">
              <a:solidFill>
                <a:prstClr val="black"/>
              </a:solidFill>
            </a:endParaRPr>
          </a:p>
          <a:p>
            <a:pPr lvl="0">
              <a:buClr>
                <a:srgbClr val="5DAD22"/>
              </a:buClr>
            </a:pPr>
            <a:r>
              <a:rPr lang="nb-NO" sz="2000" dirty="0">
                <a:solidFill>
                  <a:prstClr val="black"/>
                </a:solidFill>
              </a:rPr>
              <a:t>Studien ser på brukermedvirkning i selve tildelingsprosessen, på hvordan medvirkning har betydning for at et aktivitetshjelpemiddel tas i bruk, og hvordan slike hjelpemidler kan bidra til økt fysisk aktivitet og deltakelse for den enkelte ut fra personspesifikke og kontekstuelle forhold. </a:t>
            </a:r>
          </a:p>
          <a:p>
            <a:pPr lvl="0">
              <a:buClr>
                <a:srgbClr val="5DAD22"/>
              </a:buClr>
            </a:pPr>
            <a:endParaRPr lang="nb-NO" sz="2000" dirty="0">
              <a:solidFill>
                <a:prstClr val="black"/>
              </a:solidFill>
            </a:endParaRPr>
          </a:p>
        </p:txBody>
      </p:sp>
      <p:pic>
        <p:nvPicPr>
          <p:cNvPr id="4" name="Picture 3" descr="C:\Users\tp\AppData\Local\Microsoft\Windows\Temporary Internet Files\Content.IE5\LHDDY4NA\Nasjonalt-kompetansesenter_AktivUng_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19" y="6034394"/>
            <a:ext cx="2182019" cy="743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tp\AppData\Local\Microsoft\Windows\Temporary Internet Files\Content.IE5\LHDDY4NA\Nasjonalt-kompetansesenter_AktivUng_logo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925"/>
          <a:stretch/>
        </p:blipFill>
        <p:spPr bwMode="auto">
          <a:xfrm>
            <a:off x="297620" y="6011388"/>
            <a:ext cx="2191416" cy="7898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947" y="6034394"/>
            <a:ext cx="1547664" cy="516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Bild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201" y="6148242"/>
            <a:ext cx="1874545" cy="516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392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0000" y="262388"/>
            <a:ext cx="7560000" cy="553998"/>
          </a:xfrm>
        </p:spPr>
        <p:txBody>
          <a:bodyPr>
            <a:noAutofit/>
          </a:bodyPr>
          <a:lstStyle/>
          <a:p>
            <a:pPr algn="ctr"/>
            <a:r>
              <a:rPr lang="nb-NO" sz="2400" dirty="0">
                <a:solidFill>
                  <a:srgbClr val="B6066A"/>
                </a:solidFill>
              </a:rPr>
              <a:t>Målsettinger for brukermedvirkning </a:t>
            </a:r>
            <a:endParaRPr lang="nb-NO" sz="2400" cap="none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54536" y="683965"/>
            <a:ext cx="8605922" cy="5350429"/>
          </a:xfrm>
        </p:spPr>
        <p:txBody>
          <a:bodyPr>
            <a:noAutofit/>
          </a:bodyPr>
          <a:lstStyle/>
          <a:p>
            <a:pPr lvl="0">
              <a:buClr>
                <a:srgbClr val="5DAD22"/>
              </a:buClr>
            </a:pPr>
            <a:endParaRPr lang="nb-NO" sz="2000" dirty="0" smtClean="0">
              <a:solidFill>
                <a:prstClr val="black"/>
              </a:solidFill>
            </a:endParaRPr>
          </a:p>
          <a:p>
            <a:pPr lvl="0">
              <a:buClr>
                <a:srgbClr val="5DAD22"/>
              </a:buClr>
            </a:pPr>
            <a:endParaRPr lang="nb-NO" sz="2000" dirty="0">
              <a:solidFill>
                <a:prstClr val="black"/>
              </a:solidFill>
            </a:endParaRPr>
          </a:p>
          <a:p>
            <a:pPr lvl="0">
              <a:buClr>
                <a:srgbClr val="5DAD22"/>
              </a:buClr>
            </a:pPr>
            <a:r>
              <a:rPr lang="nb-NO" sz="2000" dirty="0" smtClean="0">
                <a:solidFill>
                  <a:prstClr val="black"/>
                </a:solidFill>
              </a:rPr>
              <a:t>Respekt </a:t>
            </a:r>
            <a:r>
              <a:rPr lang="nb-NO" sz="2000" dirty="0">
                <a:solidFill>
                  <a:prstClr val="black"/>
                </a:solidFill>
              </a:rPr>
              <a:t>for brukeren som menneske og enkeltindivid, og gi brukeren mulighet til medvirkning og innflytelse på egen sak</a:t>
            </a:r>
          </a:p>
          <a:p>
            <a:pPr lvl="0">
              <a:buClr>
                <a:srgbClr val="5DAD22"/>
              </a:buClr>
            </a:pPr>
            <a:r>
              <a:rPr lang="nb-NO" sz="2000" dirty="0">
                <a:solidFill>
                  <a:prstClr val="black"/>
                </a:solidFill>
              </a:rPr>
              <a:t>Det handler om service, respekt, informasjon, tilgjengelighet, kompetanse og et godt tilpasset tjenestetilbud</a:t>
            </a:r>
          </a:p>
          <a:p>
            <a:pPr lvl="0">
              <a:buClr>
                <a:srgbClr val="5DAD22"/>
              </a:buClr>
            </a:pPr>
            <a:r>
              <a:rPr lang="nb-NO" sz="2000" dirty="0">
                <a:solidFill>
                  <a:prstClr val="black"/>
                </a:solidFill>
              </a:rPr>
              <a:t>På individnivå skal den enkelte bruker aktiviseres og </a:t>
            </a:r>
            <a:r>
              <a:rPr lang="nb-NO" sz="2000" dirty="0" err="1">
                <a:solidFill>
                  <a:prstClr val="black"/>
                </a:solidFill>
              </a:rPr>
              <a:t>ansvarliggjøres</a:t>
            </a:r>
            <a:r>
              <a:rPr lang="nb-NO" sz="2000" dirty="0">
                <a:solidFill>
                  <a:prstClr val="black"/>
                </a:solidFill>
              </a:rPr>
              <a:t> i forhold til sin egen situasjon</a:t>
            </a:r>
          </a:p>
          <a:p>
            <a:pPr lvl="0">
              <a:buClr>
                <a:srgbClr val="5DAD22"/>
              </a:buClr>
            </a:pPr>
            <a:r>
              <a:rPr lang="nb-NO" sz="2000" dirty="0">
                <a:solidFill>
                  <a:prstClr val="black"/>
                </a:solidFill>
              </a:rPr>
              <a:t>På systemnivå skal det være kontakt med ulike brukerorganisasjoner gjennom brukerutvalg</a:t>
            </a:r>
          </a:p>
          <a:p>
            <a:pPr lvl="0">
              <a:buClr>
                <a:srgbClr val="5DAD22"/>
              </a:buClr>
            </a:pPr>
            <a:endParaRPr lang="nb-NO" sz="2000" dirty="0">
              <a:solidFill>
                <a:prstClr val="black"/>
              </a:solidFill>
            </a:endParaRPr>
          </a:p>
          <a:p>
            <a:pPr marL="0" lvl="0" indent="0" algn="r">
              <a:buClr>
                <a:srgbClr val="5DAD22"/>
              </a:buClr>
              <a:buNone/>
            </a:pPr>
            <a:r>
              <a:rPr lang="nb-NO" sz="1400" dirty="0">
                <a:solidFill>
                  <a:prstClr val="black"/>
                </a:solidFill>
              </a:rPr>
              <a:t>(St.prp. nr. 46 (2004-2005), Ekspertutvalg på hjelpemiddelformidling 2017)</a:t>
            </a:r>
          </a:p>
          <a:p>
            <a:pPr marL="0" indent="0">
              <a:buNone/>
            </a:pPr>
            <a:endParaRPr lang="nb-NO" sz="1800" dirty="0" smtClean="0"/>
          </a:p>
        </p:txBody>
      </p:sp>
      <p:pic>
        <p:nvPicPr>
          <p:cNvPr id="4" name="Picture 3" descr="C:\Users\tp\AppData\Local\Microsoft\Windows\Temporary Internet Files\Content.IE5\LHDDY4NA\Nasjonalt-kompetansesenter_AktivUng_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19" y="6034394"/>
            <a:ext cx="2182019" cy="743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tp\AppData\Local\Microsoft\Windows\Temporary Internet Files\Content.IE5\LHDDY4NA\Nasjonalt-kompetansesenter_AktivUng_logo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925"/>
          <a:stretch/>
        </p:blipFill>
        <p:spPr bwMode="auto">
          <a:xfrm>
            <a:off x="297620" y="6011388"/>
            <a:ext cx="2191416" cy="7898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947" y="6034394"/>
            <a:ext cx="1547664" cy="516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Bild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201" y="6148242"/>
            <a:ext cx="1874545" cy="516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564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3" name="Plassholder for innhold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hlinkClick r:id="rId3"/>
              </a:rPr>
              <a:t>https://blog.medisin.ntnu.no/det-er-en-menneskerett-a-fa-bruke-den-kroppen-en-har/#more-15434</a:t>
            </a:r>
            <a:endParaRPr lang="nb-NO" dirty="0"/>
          </a:p>
        </p:txBody>
      </p:sp>
      <p:pic>
        <p:nvPicPr>
          <p:cNvPr id="4" name="Picture 3" descr="C:\Users\tp\AppData\Local\Microsoft\Windows\Temporary Internet Files\Content.IE5\LHDDY4NA\Nasjonalt-kompetansesenter_AktivUng_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19" y="6034394"/>
            <a:ext cx="2182019" cy="743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tp\AppData\Local\Microsoft\Windows\Temporary Internet Files\Content.IE5\LHDDY4NA\Nasjonalt-kompetansesenter_AktivUng_logo.jp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925"/>
          <a:stretch/>
        </p:blipFill>
        <p:spPr bwMode="auto">
          <a:xfrm>
            <a:off x="297620" y="6011388"/>
            <a:ext cx="2191416" cy="7898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947" y="6034394"/>
            <a:ext cx="1547664" cy="516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Bild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201" y="6148242"/>
            <a:ext cx="1874545" cy="516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650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teks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2621" y="1939925"/>
            <a:ext cx="2867121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lassholder for innhold 8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lvl="0">
              <a:lnSpc>
                <a:spcPct val="115000"/>
              </a:lnSpc>
              <a:spcAft>
                <a:spcPts val="1000"/>
              </a:spcAft>
              <a:buClr>
                <a:srgbClr val="5DAD22"/>
              </a:buClr>
            </a:pPr>
            <a:r>
              <a:rPr lang="nb-NO" sz="2800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4"/>
              </a:rPr>
              <a:t>https://youtu.be/QepBRu3Ej4A</a:t>
            </a:r>
            <a:endParaRPr lang="nb-NO" sz="28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endParaRPr lang="nb-NO" dirty="0"/>
          </a:p>
        </p:txBody>
      </p:sp>
      <p:sp>
        <p:nvSpPr>
          <p:cNvPr id="10" name="Plassholder for tekst 9"/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icture 3" descr="C:\Users\tp\AppData\Local\Microsoft\Windows\Temporary Internet Files\Content.IE5\LHDDY4NA\Nasjonalt-kompetansesenter_AktivUng_log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19" y="6034394"/>
            <a:ext cx="2182019" cy="743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tp\AppData\Local\Microsoft\Windows\Temporary Internet Files\Content.IE5\LHDDY4NA\Nasjonalt-kompetansesenter_AktivUng_logo.jpg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925"/>
          <a:stretch/>
        </p:blipFill>
        <p:spPr bwMode="auto">
          <a:xfrm>
            <a:off x="297620" y="6011388"/>
            <a:ext cx="2191416" cy="7898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947" y="6034394"/>
            <a:ext cx="1547664" cy="516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Bild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201" y="6148242"/>
            <a:ext cx="1874545" cy="516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852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-In metoden Buf dir 19 06potx">
  <a:themeElements>
    <a:clrScheme name="Valnesfjord Helsesportsenter">
      <a:dk1>
        <a:sysClr val="windowText" lastClr="000000"/>
      </a:dk1>
      <a:lt1>
        <a:sysClr val="window" lastClr="FFFFFF"/>
      </a:lt1>
      <a:dk2>
        <a:srgbClr val="B6066A"/>
      </a:dk2>
      <a:lt2>
        <a:srgbClr val="EEECE1"/>
      </a:lt2>
      <a:accent1>
        <a:srgbClr val="B6066A"/>
      </a:accent1>
      <a:accent2>
        <a:srgbClr val="3D98D6"/>
      </a:accent2>
      <a:accent3>
        <a:srgbClr val="5DAD22"/>
      </a:accent3>
      <a:accent4>
        <a:srgbClr val="EFA300"/>
      </a:accent4>
      <a:accent5>
        <a:srgbClr val="E763AF"/>
      </a:accent5>
      <a:accent6>
        <a:srgbClr val="F7CBE4"/>
      </a:accent6>
      <a:hlink>
        <a:srgbClr val="000000"/>
      </a:hlink>
      <a:folHlink>
        <a:srgbClr val="000000"/>
      </a:folHlink>
    </a:clrScheme>
    <a:fontScheme name="Santand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Drop-In metoden Buf dir 19 06potx</Template>
  <TotalTime>474</TotalTime>
  <Words>403</Words>
  <Application>Microsoft Office PowerPoint</Application>
  <PresentationFormat>Egendefinert</PresentationFormat>
  <Paragraphs>65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9" baseType="lpstr">
      <vt:lpstr>Drop-In metoden Buf dir 19 06potx</vt:lpstr>
      <vt:lpstr>Program</vt:lpstr>
      <vt:lpstr>Aktivitetshjelpemidler kunnskap og deltakelse</vt:lpstr>
      <vt:lpstr>PowerPoint-presentasjon</vt:lpstr>
      <vt:lpstr>Bruk av velferdsteknologi for økt aktivitet og deltakelse blant personer med nedsatt funksjonsevne </vt:lpstr>
      <vt:lpstr>brukermedvirkning i tildelingsprosessen</vt:lpstr>
      <vt:lpstr>Målsettinger for brukermedvirkning 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Drop-In metoden</dc:title>
  <dc:creator>Tove Pedersen Bergkvist</dc:creator>
  <dc:description>Template by addpoint.no</dc:description>
  <cp:lastModifiedBy>Svein Bergem</cp:lastModifiedBy>
  <cp:revision>289</cp:revision>
  <cp:lastPrinted>2016-02-02T13:23:45Z</cp:lastPrinted>
  <dcterms:created xsi:type="dcterms:W3CDTF">2014-06-17T10:45:06Z</dcterms:created>
  <dcterms:modified xsi:type="dcterms:W3CDTF">2017-05-08T19:22:36Z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 by ">
    <vt:lpwstr>addpoint.no</vt:lpwstr>
  </property>
</Properties>
</file>