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8" r:id="rId3"/>
    <p:sldId id="263" r:id="rId4"/>
    <p:sldId id="266" r:id="rId5"/>
    <p:sldId id="265" r:id="rId6"/>
    <p:sldId id="270" r:id="rId7"/>
    <p:sldId id="267" r:id="rId8"/>
    <p:sldId id="269" r:id="rId9"/>
    <p:sldId id="271" r:id="rId10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7"/>
    <a:srgbClr val="3E3832"/>
    <a:srgbClr val="A2AD00"/>
    <a:srgbClr val="06893A"/>
    <a:srgbClr val="005B82"/>
    <a:srgbClr val="66CBEC"/>
    <a:srgbClr val="EFEFEF"/>
    <a:srgbClr val="DADADA"/>
    <a:srgbClr val="C30000"/>
    <a:srgbClr val="AC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8" d="100"/>
          <a:sy n="68" d="100"/>
        </p:scale>
        <p:origin x="-3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18A2-FD41-4D22-A2CC-EACD65CF517D}" type="datetimeFigureOut">
              <a:rPr lang="nb-NO" smtClean="0"/>
              <a:t>25.04.2017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C896C-C257-4A1E-825A-9675EAA75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7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AC590-C690-4C66-A9B0-FC94C92781FF}" type="datetimeFigureOut">
              <a:rPr lang="nb-NO" smtClean="0"/>
              <a:t>25.04.2017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9652-8B23-4303-8DD9-125F2182B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00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0" y="2460972"/>
            <a:ext cx="9144001" cy="3907015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Rectangle 2"/>
          <p:cNvSpPr txBox="1">
            <a:spLocks noChangeArrowheads="1"/>
          </p:cNvSpPr>
          <p:nvPr userDrawn="1"/>
        </p:nvSpPr>
        <p:spPr bwMode="auto">
          <a:xfrm>
            <a:off x="1411287" y="6282977"/>
            <a:ext cx="6135384" cy="2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 dirty="0" smtClean="0"/>
          </a:p>
        </p:txBody>
      </p:sp>
      <p:sp>
        <p:nvSpPr>
          <p:cNvPr id="27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" y="5438775"/>
            <a:ext cx="4638675" cy="92859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Dato  //  </a:t>
            </a:r>
            <a:r>
              <a:rPr lang="nb-NO" dirty="0" err="1" smtClean="0"/>
              <a:t>Innholdsansvarlig</a:t>
            </a:r>
            <a:endParaRPr lang="nb-NO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5938" y="2797835"/>
            <a:ext cx="6130434" cy="171970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 smtClean="0"/>
              <a:t>Klikk for å legge til en tittel</a:t>
            </a:r>
          </a:p>
        </p:txBody>
      </p:sp>
      <p:pic>
        <p:nvPicPr>
          <p:cNvPr id="29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2"/>
          <a:stretch/>
        </p:blipFill>
        <p:spPr bwMode="auto">
          <a:xfrm>
            <a:off x="3833808" y="4537422"/>
            <a:ext cx="3014662" cy="18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5484013" y="2460972"/>
            <a:ext cx="2524125" cy="39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9" b="79949"/>
          <a:stretch/>
        </p:blipFill>
        <p:spPr bwMode="auto">
          <a:xfrm>
            <a:off x="0" y="5378064"/>
            <a:ext cx="829692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b="71268"/>
          <a:stretch/>
        </p:blipFill>
        <p:spPr bwMode="auto">
          <a:xfrm>
            <a:off x="0" y="4949439"/>
            <a:ext cx="667544" cy="14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6443137" y="2457512"/>
            <a:ext cx="2703775" cy="3910014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578" h="3910014">
                <a:moveTo>
                  <a:pt x="0" y="3910014"/>
                </a:moveTo>
                <a:lnTo>
                  <a:pt x="1391767" y="0"/>
                </a:lnTo>
                <a:lnTo>
                  <a:pt x="2407409" y="794"/>
                </a:lnTo>
                <a:cubicBezTo>
                  <a:pt x="2403143" y="1303073"/>
                  <a:pt x="2410453" y="2607671"/>
                  <a:pt x="2406187" y="3909950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på ikonet for å legge til et bilde</a:t>
            </a:r>
            <a:endParaRPr lang="nb-NO" dirty="0"/>
          </a:p>
        </p:txBody>
      </p:sp>
      <p:pic>
        <p:nvPicPr>
          <p:cNvPr id="34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93725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  <a:p>
            <a:pPr lvl="3"/>
            <a:endParaRPr lang="nb-NO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6865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05546"/>
            <a:ext cx="5338365" cy="4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  <a:p>
            <a:pPr lvl="3"/>
            <a:endParaRPr lang="nb-NO" dirty="0" smtClean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1412776"/>
            <a:ext cx="2902330" cy="48752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Klikk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2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54282" y="141035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Wingdings" panose="05000000000000000000" pitchFamily="2" charset="2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385763" y="141416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2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quarter" idx="14"/>
          </p:nvPr>
        </p:nvSpPr>
        <p:spPr>
          <a:xfrm>
            <a:off x="395288" y="227683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5"/>
          </p:nvPr>
        </p:nvSpPr>
        <p:spPr>
          <a:xfrm>
            <a:off x="4654282" y="227687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2196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1817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74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85282" y="5837328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1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385282" y="1412776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385282" y="5205250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3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385282" y="4573171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4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85282" y="3941092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5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385282" y="2044855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6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385282" y="2676934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7" name="Plassholder f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385282" y="3309013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 smtClean="0"/>
              <a:t>Klikk for å sette inn tema</a:t>
            </a:r>
          </a:p>
        </p:txBody>
      </p:sp>
      <p:sp>
        <p:nvSpPr>
          <p:cNvPr id="28" name="Plassholder f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5724128" y="5837328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29" name="Plassholder f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5724128" y="1412776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 baseline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30" name="Plassholder f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5724128" y="5205250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31" name="Plassholder for tekst 19"/>
          <p:cNvSpPr>
            <a:spLocks noGrp="1"/>
          </p:cNvSpPr>
          <p:nvPr>
            <p:ph type="body" sz="quarter" idx="36" hasCustomPrompt="1"/>
          </p:nvPr>
        </p:nvSpPr>
        <p:spPr>
          <a:xfrm>
            <a:off x="5724128" y="4573171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32" name="Plassholder for tekst 19"/>
          <p:cNvSpPr>
            <a:spLocks noGrp="1"/>
          </p:cNvSpPr>
          <p:nvPr>
            <p:ph type="body" sz="quarter" idx="37" hasCustomPrompt="1"/>
          </p:nvPr>
        </p:nvSpPr>
        <p:spPr>
          <a:xfrm>
            <a:off x="5724128" y="3941092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33" name="Plassholder for tekst 19"/>
          <p:cNvSpPr>
            <a:spLocks noGrp="1"/>
          </p:cNvSpPr>
          <p:nvPr>
            <p:ph type="body" sz="quarter" idx="38" hasCustomPrompt="1"/>
          </p:nvPr>
        </p:nvSpPr>
        <p:spPr>
          <a:xfrm>
            <a:off x="5724128" y="2044855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34" name="Plassholder for tekst 19"/>
          <p:cNvSpPr>
            <a:spLocks noGrp="1"/>
          </p:cNvSpPr>
          <p:nvPr>
            <p:ph type="body" sz="quarter" idx="39" hasCustomPrompt="1"/>
          </p:nvPr>
        </p:nvSpPr>
        <p:spPr>
          <a:xfrm>
            <a:off x="5724128" y="2676934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35" name="Plassholder for tekst 19"/>
          <p:cNvSpPr>
            <a:spLocks noGrp="1"/>
          </p:cNvSpPr>
          <p:nvPr>
            <p:ph type="body" sz="quarter" idx="40" hasCustomPrompt="1"/>
          </p:nvPr>
        </p:nvSpPr>
        <p:spPr>
          <a:xfrm>
            <a:off x="5724128" y="3309013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 smtClean="0"/>
              <a:t>Klikk for å sette inn ansvarlig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31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6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9"/>
          <a:stretch/>
        </p:blipFill>
        <p:spPr bwMode="auto">
          <a:xfrm>
            <a:off x="4187032" y="5265737"/>
            <a:ext cx="3014662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3"/>
          <a:stretch/>
        </p:blipFill>
        <p:spPr bwMode="auto">
          <a:xfrm>
            <a:off x="5694363" y="3551237"/>
            <a:ext cx="2524125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8" b="73344"/>
          <a:stretch/>
        </p:blipFill>
        <p:spPr bwMode="auto">
          <a:xfrm>
            <a:off x="-2" y="5541962"/>
            <a:ext cx="1048545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93725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4"/>
          <a:stretch/>
        </p:blipFill>
        <p:spPr bwMode="auto">
          <a:xfrm>
            <a:off x="-1519204" y="6170909"/>
            <a:ext cx="2524125" cy="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rgbClr val="3E383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rgbClr val="3E383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51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DOKUMENT\Logo\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8" b="23104"/>
          <a:stretch/>
        </p:blipFill>
        <p:spPr bwMode="auto">
          <a:xfrm>
            <a:off x="8721457" y="6048072"/>
            <a:ext cx="422544" cy="8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:\DOKUMENT\Logo\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6"/>
          <a:stretch/>
        </p:blipFill>
        <p:spPr bwMode="auto">
          <a:xfrm>
            <a:off x="8339662" y="6434282"/>
            <a:ext cx="706438" cy="4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  <a:p>
            <a:pPr lvl="3"/>
            <a:endParaRPr lang="nb-NO" dirty="0" smtClean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4" y="6431900"/>
            <a:ext cx="451944" cy="2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4" r:id="rId6"/>
    <p:sldLayoutId id="2147483656" r:id="rId7"/>
    <p:sldLayoutId id="2147483655" r:id="rId8"/>
    <p:sldLayoutId id="2147483653" r:id="rId9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3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rettskildene/Rundskriv/10-7-bokstav-a-aktivitetshjelpemidler-til-personer-over-26-%C3%A5" TargetMode="External"/><Relationship Id="rId2" Type="http://schemas.openxmlformats.org/officeDocument/2006/relationships/hyperlink" Target="https://www.nav.no/rettskildene/forskrift/F20140625-8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vdata.no/dokument/SF/forskrift/1990-02-19-119?q=sykkel" TargetMode="External"/><Relationship Id="rId4" Type="http://schemas.openxmlformats.org/officeDocument/2006/relationships/hyperlink" Target="http://hjelpemiddeldatabasen.no/news.asp?newsid=3731&amp;x_newstype=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Person/Hjelpemidler/Tjenester+og+produkter/Nyttig+a+vite/brukermedvirkning" TargetMode="External"/><Relationship Id="rId2" Type="http://schemas.openxmlformats.org/officeDocument/2006/relationships/hyperlink" Target="http://www.kunnskapsbanken.net/om-hjelpemiddelformidl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v.no/no/NAV+og+samfunn/Samarbeid/Hjelpemidler/Snarveier/for-leverand%C3%B8rer?kap=4052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iluftsraadet.no/turkor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ettsforbundet.no/funksjonshemmede/om-idrett/soke-midler/" TargetMode="External"/><Relationship Id="rId2" Type="http://schemas.openxmlformats.org/officeDocument/2006/relationships/hyperlink" Target="http://www.legathandboken.n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24.04.2017 Fagansvarlig  og Seniorrådgiver Randi Kalleland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488832" cy="288032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Brukermedvirkning i formidling av aktivitetshjelpemidler og hvordan har vi på </a:t>
            </a:r>
            <a:br>
              <a:rPr lang="nb-NO" sz="2400" dirty="0" smtClean="0"/>
            </a:br>
            <a:r>
              <a:rPr lang="nb-NO" sz="2400" dirty="0" smtClean="0"/>
              <a:t>NAV Hjelpemiddelsentral Møre og </a:t>
            </a:r>
            <a:br>
              <a:rPr lang="nb-NO" sz="2400" dirty="0" smtClean="0"/>
            </a:br>
            <a:r>
              <a:rPr lang="nb-NO" sz="2400" dirty="0" smtClean="0"/>
              <a:t>Romsdal valgt å gjøre denne </a:t>
            </a:r>
            <a:br>
              <a:rPr lang="nb-NO" sz="2400" dirty="0" smtClean="0"/>
            </a:br>
            <a:r>
              <a:rPr lang="nb-NO" sz="2400" dirty="0" smtClean="0"/>
              <a:t>formidlingsprosessen i praksis? </a:t>
            </a:r>
            <a:endParaRPr lang="nb-NO" sz="2400" dirty="0"/>
          </a:p>
        </p:txBody>
      </p:sp>
      <p:pic>
        <p:nvPicPr>
          <p:cNvPr id="2050" name="43615D3A-0165-4E9B-A8FA-BD0F4E777025" descr="89C49329-2293-4154-BD3D-083DA17EB66A@mimer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b="16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Medvirkning handler om mulighet til å delta i beslutningsprosesser innenfor de rammer og regler som gjelder for formidlingsprosessen</a:t>
            </a:r>
            <a:r>
              <a:rPr lang="nb-NO" dirty="0"/>
              <a:t>. </a:t>
            </a:r>
            <a:endParaRPr lang="nb-NO" dirty="0" smtClean="0"/>
          </a:p>
          <a:p>
            <a:r>
              <a:rPr lang="nb-NO" dirty="0" smtClean="0"/>
              <a:t>Det </a:t>
            </a:r>
            <a:r>
              <a:rPr lang="nb-NO" dirty="0"/>
              <a:t>vil kunne oppstå situasjoner der rammene og regelverket for formidlingen er snevrere enn det brukeren kunne ønske </a:t>
            </a:r>
            <a:r>
              <a:rPr lang="nb-NO" dirty="0" smtClean="0"/>
              <a:t>seg</a:t>
            </a:r>
            <a:r>
              <a:rPr lang="nb-NO" dirty="0"/>
              <a:t> </a:t>
            </a:r>
            <a:r>
              <a:rPr lang="nb-NO" dirty="0" smtClean="0"/>
              <a:t>– viktigste verktøy for å ivareta slike situasjoner er en god relasjon og kompetanse. </a:t>
            </a:r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Brukermedvirkning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94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Folketrygdloven</a:t>
            </a:r>
            <a:r>
              <a:rPr lang="nb-NO" dirty="0" smtClean="0"/>
              <a:t> eks Kapittel </a:t>
            </a:r>
            <a:r>
              <a:rPr lang="nb-NO" dirty="0"/>
              <a:t>10 - Stønad for å kompensere for utgifter til bedring av arbeidsevnen og funksjonsevnen i </a:t>
            </a:r>
            <a:r>
              <a:rPr lang="nb-NO" dirty="0" smtClean="0"/>
              <a:t>dagliglivet. </a:t>
            </a:r>
          </a:p>
          <a:p>
            <a:pPr marL="0" indent="0">
              <a:buNone/>
            </a:pPr>
            <a:r>
              <a:rPr lang="nb-NO" dirty="0" smtClean="0"/>
              <a:t>Forskrift</a:t>
            </a:r>
            <a:r>
              <a:rPr lang="nb-NO" dirty="0"/>
              <a:t>: </a:t>
            </a:r>
            <a:r>
              <a:rPr lang="nb-NO" sz="1300" dirty="0">
                <a:hlinkClick r:id="rId2"/>
              </a:rPr>
              <a:t>https://</a:t>
            </a:r>
            <a:r>
              <a:rPr lang="nb-NO" sz="1300" dirty="0" smtClean="0">
                <a:hlinkClick r:id="rId2"/>
              </a:rPr>
              <a:t>www.nav.no/rettskildene/forskrift/F20140625-865</a:t>
            </a:r>
            <a:r>
              <a:rPr lang="nb-NO" sz="1300" dirty="0" smtClean="0"/>
              <a:t> </a:t>
            </a:r>
            <a:r>
              <a:rPr lang="nb-NO" sz="1300" dirty="0"/>
              <a:t> </a:t>
            </a:r>
            <a:endParaRPr lang="nb-NO" sz="1300" dirty="0" smtClean="0"/>
          </a:p>
          <a:p>
            <a:pPr marL="0" indent="0">
              <a:buNone/>
            </a:pPr>
            <a:r>
              <a:rPr lang="nb-NO" dirty="0" smtClean="0"/>
              <a:t>Rundskriv: </a:t>
            </a:r>
            <a:r>
              <a:rPr lang="nb-NO" sz="1300" dirty="0" smtClean="0">
                <a:hlinkClick r:id="rId3"/>
              </a:rPr>
              <a:t>https</a:t>
            </a:r>
            <a:r>
              <a:rPr lang="nb-NO" sz="1300" dirty="0">
                <a:hlinkClick r:id="rId3"/>
              </a:rPr>
              <a:t>://www.nav.no/rettskildene/Rundskriv/10-7-bokstav-a-aktivitetshjelpemidler-til-personer-over-26-%</a:t>
            </a:r>
            <a:r>
              <a:rPr lang="nb-NO" sz="1300" dirty="0" smtClean="0">
                <a:hlinkClick r:id="rId3"/>
              </a:rPr>
              <a:t>C3%A5</a:t>
            </a:r>
            <a:r>
              <a:rPr lang="nb-NO" dirty="0" smtClean="0"/>
              <a:t> </a:t>
            </a:r>
          </a:p>
          <a:p>
            <a:r>
              <a:rPr lang="nb-NO" dirty="0" smtClean="0"/>
              <a:t>Lov og forskrift om offentlige anskaffelser. Anbudsprosesser, avtaleperioder, rammeavtaler, rangeringer, produktkrav, samsvarserklæringer/sertifikat i henhold til </a:t>
            </a:r>
            <a:r>
              <a:rPr lang="nb-NO" dirty="0"/>
              <a:t>aktuelle </a:t>
            </a:r>
            <a:r>
              <a:rPr lang="nb-NO" dirty="0" smtClean="0"/>
              <a:t>standarder og etiske krav til leverandør. </a:t>
            </a:r>
            <a:r>
              <a:rPr lang="nb-NO" sz="1200" dirty="0" smtClean="0">
                <a:hlinkClick r:id="rId4"/>
              </a:rPr>
              <a:t>http</a:t>
            </a:r>
            <a:r>
              <a:rPr lang="nb-NO" sz="1200" dirty="0">
                <a:hlinkClick r:id="rId4"/>
              </a:rPr>
              <a:t>://</a:t>
            </a:r>
            <a:r>
              <a:rPr lang="nb-NO" sz="1200" dirty="0" smtClean="0">
                <a:hlinkClick r:id="rId4"/>
              </a:rPr>
              <a:t>hjelpemiddeldatabasen.no/news.asp?newsid=3731&amp;x_newstype=7</a:t>
            </a:r>
            <a:r>
              <a:rPr lang="nb-NO" sz="1200" dirty="0" smtClean="0"/>
              <a:t>  </a:t>
            </a:r>
          </a:p>
          <a:p>
            <a:r>
              <a:rPr lang="nb-NO" dirty="0" smtClean="0"/>
              <a:t>Vegtrafikkloven </a:t>
            </a:r>
            <a:r>
              <a:rPr lang="nb-NO" sz="1200" dirty="0" smtClean="0">
                <a:hlinkClick r:id="rId5"/>
              </a:rPr>
              <a:t>https</a:t>
            </a:r>
            <a:r>
              <a:rPr lang="nb-NO" sz="1200" dirty="0">
                <a:hlinkClick r:id="rId5"/>
              </a:rPr>
              <a:t>://lovdata.no/dokument/SF/forskrift/1990-02-19-119?q=sykkel</a:t>
            </a:r>
            <a:r>
              <a:rPr lang="nb-NO" sz="1200" dirty="0"/>
              <a:t> 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Regelverk og lover setter ytre rammer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34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Kartlegging </a:t>
            </a:r>
            <a:r>
              <a:rPr lang="nb-NO" sz="1200" dirty="0">
                <a:hlinkClick r:id="rId2"/>
              </a:rPr>
              <a:t>http://</a:t>
            </a:r>
            <a:r>
              <a:rPr lang="nb-NO" sz="1200" dirty="0" smtClean="0">
                <a:hlinkClick r:id="rId2"/>
              </a:rPr>
              <a:t>www.kunnskapsbanken.net/om-hjelpemiddelformidling</a:t>
            </a:r>
            <a:r>
              <a:rPr lang="nb-NO" sz="1200" dirty="0" smtClean="0"/>
              <a:t> </a:t>
            </a:r>
            <a:endParaRPr lang="nb-NO" dirty="0" smtClean="0"/>
          </a:p>
          <a:p>
            <a:r>
              <a:rPr lang="nb-NO" dirty="0" smtClean="0"/>
              <a:t>Klagemuligheter </a:t>
            </a:r>
          </a:p>
          <a:p>
            <a:r>
              <a:rPr lang="nb-NO" dirty="0" smtClean="0"/>
              <a:t>Valg av produktgruppe</a:t>
            </a:r>
            <a:endParaRPr lang="nb-NO" dirty="0"/>
          </a:p>
          <a:p>
            <a:r>
              <a:rPr lang="nb-NO" dirty="0" smtClean="0"/>
              <a:t>Valg av produkt</a:t>
            </a:r>
          </a:p>
          <a:p>
            <a:r>
              <a:rPr lang="nb-NO" dirty="0" smtClean="0"/>
              <a:t>Valg av produktløsning og nødvendig tilbehør</a:t>
            </a:r>
          </a:p>
          <a:p>
            <a:r>
              <a:rPr lang="nb-NO" dirty="0" smtClean="0"/>
              <a:t>Behov for  og gjennomføring av utprøving</a:t>
            </a:r>
          </a:p>
          <a:p>
            <a:r>
              <a:rPr lang="nb-NO" dirty="0" smtClean="0"/>
              <a:t>Tilpasning og etterjustering- evaluering.</a:t>
            </a:r>
          </a:p>
          <a:p>
            <a:r>
              <a:rPr lang="nb-NO" dirty="0" smtClean="0"/>
              <a:t>Grad av selvstyring i formidlingsprosessen</a:t>
            </a:r>
          </a:p>
          <a:p>
            <a:r>
              <a:rPr lang="nb-NO" dirty="0" smtClean="0"/>
              <a:t>Innovasjon og produktutvikling</a:t>
            </a:r>
          </a:p>
          <a:p>
            <a:r>
              <a:rPr lang="nb-NO" dirty="0" smtClean="0"/>
              <a:t>På systemnivå - Brukerutvalg </a:t>
            </a:r>
            <a:r>
              <a:rPr lang="nb-NO" sz="1400" dirty="0" smtClean="0">
                <a:hlinkClick r:id="rId3"/>
              </a:rPr>
              <a:t>https</a:t>
            </a:r>
            <a:r>
              <a:rPr lang="nb-NO" sz="1400" dirty="0">
                <a:hlinkClick r:id="rId3"/>
              </a:rPr>
              <a:t>://</a:t>
            </a:r>
            <a:r>
              <a:rPr lang="nb-NO" sz="1400" dirty="0" smtClean="0">
                <a:hlinkClick r:id="rId3"/>
              </a:rPr>
              <a:t>www.nav.no/no/Person/Hjelpemidler/Tjenester+og+produkter/Nyttig+a+vite/brukermedvirkning</a:t>
            </a:r>
            <a:r>
              <a:rPr lang="nb-NO" sz="1400" dirty="0" smtClean="0"/>
              <a:t> 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6763" cy="1083593"/>
          </a:xfrm>
        </p:spPr>
        <p:txBody>
          <a:bodyPr/>
          <a:lstStyle/>
          <a:p>
            <a:r>
              <a:rPr lang="nb-NO" dirty="0" smtClean="0"/>
              <a:t>Brukermedvirkning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51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</a:t>
            </a:r>
            <a:r>
              <a:rPr lang="nb-NO" dirty="0"/>
              <a:t>er et nært samarbeid mellom NAV Hjelpemidler og tilrettelegging, leverandører og produsenter. Dette foregår i stor grad gjennom brukermøter og i opplæringstiltak, der det formidles erfaringer med løsninger og utviklingsbehov i det daglige arbeidet. Et viktig prinsipp i denne dialogen er at NAV-ansatte har ansvar for å formidle brukerbehov på en åpen måte som er tilgjengelig for hele markedet</a:t>
            </a:r>
            <a:r>
              <a:rPr lang="nb-NO" dirty="0" smtClean="0"/>
              <a:t>. </a:t>
            </a:r>
            <a:r>
              <a:rPr lang="nb-NO" sz="1200" dirty="0">
                <a:hlinkClick r:id="rId2"/>
              </a:rPr>
              <a:t>https://www.nav.no/no/NAV+og+samfunn/Samarbeid/Hjelpemidler/Snarveier/for-leverand%C3%B8rer?kap=405206</a:t>
            </a:r>
            <a:endParaRPr lang="nb-NO" sz="1200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Brukermedvirkning og innovasjon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42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indikatorer og måleparameter hvordan vi møter faglige krav, lover og forskrifter eller brukers subjektive opplevelse? </a:t>
            </a:r>
          </a:p>
          <a:p>
            <a:r>
              <a:rPr lang="nb-NO" dirty="0" smtClean="0"/>
              <a:t>Kvalitetsopplevelse er avhengig av selve utførelsen på tjenesten, men også hvilke forventinger og verdi den har for bruker.</a:t>
            </a:r>
          </a:p>
          <a:p>
            <a:r>
              <a:rPr lang="nb-NO" dirty="0" smtClean="0"/>
              <a:t>«Sannhetens øyeblikk» (Richard Normann)</a:t>
            </a:r>
            <a:r>
              <a:rPr lang="nb-NO" dirty="0"/>
              <a:t> Begrepet indikerer at det </a:t>
            </a:r>
            <a:r>
              <a:rPr lang="nb-NO" dirty="0" smtClean="0"/>
              <a:t>er situasjoner </a:t>
            </a:r>
            <a:r>
              <a:rPr lang="nb-NO" dirty="0"/>
              <a:t>med direkte kontakt som er avgjørende for kvalitetsopplevelsen, samtidig som at </a:t>
            </a:r>
            <a:r>
              <a:rPr lang="nb-NO" dirty="0" smtClean="0"/>
              <a:t>service</a:t>
            </a:r>
            <a:r>
              <a:rPr lang="nb-NO" dirty="0"/>
              <a:t> </a:t>
            </a:r>
            <a:r>
              <a:rPr lang="nb-NO" dirty="0" smtClean="0"/>
              <a:t>i </a:t>
            </a:r>
            <a:r>
              <a:rPr lang="nb-NO" dirty="0"/>
              <a:t>bunn og grunn handler om å ta kunden på </a:t>
            </a:r>
            <a:r>
              <a:rPr lang="nb-NO" dirty="0" smtClean="0"/>
              <a:t>alvor.</a:t>
            </a:r>
          </a:p>
          <a:p>
            <a:r>
              <a:rPr lang="nb-NO" dirty="0" smtClean="0"/>
              <a:t>Kulturell forståelse gir </a:t>
            </a:r>
            <a:r>
              <a:rPr lang="nb-NO" dirty="0" smtClean="0"/>
              <a:t>hjelpemidler en </a:t>
            </a:r>
            <a:r>
              <a:rPr lang="nb-NO" dirty="0" smtClean="0"/>
              <a:t>symbolverdi.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Tjenestekvalitet?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98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3 terapeuter med interesse og kompetanse på aktivitetshjelpemidler.</a:t>
            </a:r>
          </a:p>
          <a:p>
            <a:r>
              <a:rPr lang="nb-NO" dirty="0" smtClean="0"/>
              <a:t>Fullført saksgang og ansvar inndelt i geografiske områder som fører til at alle får en fast kontaktperson.</a:t>
            </a:r>
          </a:p>
          <a:p>
            <a:r>
              <a:rPr lang="nb-NO" dirty="0" smtClean="0"/>
              <a:t>Vi har ingen firma som holder til i fylket så utprøvinger skjer organisert av sentralen.</a:t>
            </a:r>
          </a:p>
          <a:p>
            <a:r>
              <a:rPr lang="nb-NO" dirty="0" smtClean="0"/>
              <a:t>Aktivitetsdager- Vinter/snø, sommer/barmark og en aktivtetshelg.</a:t>
            </a:r>
          </a:p>
          <a:p>
            <a:r>
              <a:rPr lang="nb-NO" dirty="0" smtClean="0"/>
              <a:t>Samarbeid med Idrettslag, Friluftsråd, Turistforening, </a:t>
            </a:r>
            <a:r>
              <a:rPr lang="nb-NO" dirty="0" err="1" smtClean="0"/>
              <a:t>Turlag</a:t>
            </a:r>
            <a:r>
              <a:rPr lang="nb-NO" dirty="0" smtClean="0"/>
              <a:t> mm</a:t>
            </a:r>
            <a:r>
              <a:rPr lang="nb-NO" dirty="0" smtClean="0"/>
              <a:t>. </a:t>
            </a:r>
            <a:r>
              <a:rPr lang="nb-NO" dirty="0"/>
              <a:t>Eks </a:t>
            </a:r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www.friluftsraadet.no/turkort</a:t>
            </a:r>
            <a:r>
              <a:rPr lang="nb-NO" dirty="0" smtClean="0"/>
              <a:t> </a:t>
            </a:r>
            <a:endParaRPr lang="nb-NO" dirty="0" smtClean="0"/>
          </a:p>
          <a:p>
            <a:r>
              <a:rPr lang="nb-NO" dirty="0" smtClean="0"/>
              <a:t>Bevist ønske om </a:t>
            </a:r>
            <a:r>
              <a:rPr lang="nb-NO" dirty="0"/>
              <a:t> </a:t>
            </a:r>
            <a:r>
              <a:rPr lang="nb-NO" dirty="0" smtClean="0"/>
              <a:t>stimulere til tilrettelagt fysisk aktivitet – er en del av vårt fokus på inkludering i utdanning og arbeid.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Formidlingsprosess NAV Hjelpemiddelsentral Møre og Romsdal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11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11837" cy="50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Støtte til egenandel </a:t>
            </a:r>
            <a:r>
              <a:rPr lang="nb-NO" dirty="0" smtClean="0">
                <a:hlinkClick r:id="rId2"/>
              </a:rPr>
              <a:t>http</a:t>
            </a:r>
            <a:r>
              <a:rPr lang="nb-NO" dirty="0">
                <a:hlinkClick r:id="rId2"/>
              </a:rPr>
              <a:t>://www.legathandboken.no</a:t>
            </a:r>
            <a:r>
              <a:rPr lang="nb-NO" dirty="0" smtClean="0">
                <a:hlinkClick r:id="rId2"/>
              </a:rPr>
              <a:t>/</a:t>
            </a:r>
            <a:r>
              <a:rPr lang="nb-NO" dirty="0"/>
              <a:t> og </a:t>
            </a:r>
            <a:r>
              <a:rPr lang="nb-NO" dirty="0">
                <a:hlinkClick r:id="rId3"/>
              </a:rPr>
              <a:t>https://www.idrettsforbundet.no/funksjonshemmede/om-idrett/soke-midler</a:t>
            </a:r>
            <a:r>
              <a:rPr lang="nb-NO" dirty="0" smtClean="0">
                <a:hlinkClick r:id="rId3"/>
              </a:rPr>
              <a:t>/</a:t>
            </a:r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Tips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541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C30000"/>
      </a:dk1>
      <a:lt1>
        <a:sysClr val="window" lastClr="FFFFFF"/>
      </a:lt1>
      <a:dk2>
        <a:srgbClr val="878787"/>
      </a:dk2>
      <a:lt2>
        <a:srgbClr val="3E3832"/>
      </a:lt2>
      <a:accent1>
        <a:srgbClr val="DADADA"/>
      </a:accent1>
      <a:accent2>
        <a:srgbClr val="EFEFEF"/>
      </a:accent2>
      <a:accent3>
        <a:srgbClr val="66CBEC"/>
      </a:accent3>
      <a:accent4>
        <a:srgbClr val="005B82"/>
      </a:accent4>
      <a:accent5>
        <a:srgbClr val="06893A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V-mal bokmål (4.3).pptx" id="{9040BF10-EC39-4640-AACB-189D1387AA6F}" vid="{DD776788-E7B2-4D7F-95A0-1A33ECAAFA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452</Words>
  <Application>Microsoft Office PowerPoint</Application>
  <PresentationFormat>Skjermfremvisning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Brukermedvirkning i formidling av aktivitetshjelpemidler og hvordan har vi på  NAV Hjelpemiddelsentral Møre og  Romsdal valgt å gjøre denne  formidlingsprosessen i praksis? </vt:lpstr>
      <vt:lpstr>Brukermedvirkning</vt:lpstr>
      <vt:lpstr>Regelverk og lover setter ytre rammer</vt:lpstr>
      <vt:lpstr>Brukermedvirkning</vt:lpstr>
      <vt:lpstr>Brukermedvirkning og innovasjon</vt:lpstr>
      <vt:lpstr>Tjenestekvalitet? </vt:lpstr>
      <vt:lpstr>Formidlingsprosess NAV Hjelpemiddelsentral Møre og Romsdal</vt:lpstr>
      <vt:lpstr>PowerPoint-presentasjon</vt:lpstr>
      <vt:lpstr>Tips </vt:lpstr>
    </vt:vector>
  </TitlesOfParts>
  <Company>NAV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Mathilde Skjelbostad</dc:creator>
  <cp:lastModifiedBy>Kalleland, Randi</cp:lastModifiedBy>
  <cp:revision>59</cp:revision>
  <cp:lastPrinted>2017-04-20T06:13:40Z</cp:lastPrinted>
  <dcterms:created xsi:type="dcterms:W3CDTF">2016-07-21T07:47:37Z</dcterms:created>
  <dcterms:modified xsi:type="dcterms:W3CDTF">2017-04-25T13:02:39Z</dcterms:modified>
</cp:coreProperties>
</file>