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99" r:id="rId4"/>
    <p:sldId id="306" r:id="rId5"/>
    <p:sldId id="309" r:id="rId6"/>
    <p:sldId id="259" r:id="rId7"/>
    <p:sldId id="473" r:id="rId8"/>
    <p:sldId id="311" r:id="rId9"/>
    <p:sldId id="265" r:id="rId10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6490" autoAdjust="0"/>
  </p:normalViewPr>
  <p:slideViewPr>
    <p:cSldViewPr snapToGrid="0">
      <p:cViewPr varScale="1">
        <p:scale>
          <a:sx n="87" d="100"/>
          <a:sy n="87" d="100"/>
        </p:scale>
        <p:origin x="13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'Ark1'!$A$5</c:f>
              <c:strCache>
                <c:ptCount val="1"/>
                <c:pt idx="0">
                  <c:v>Andel kommuner som har en egen koordinerende enhet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'Ark1'!$B$3:$J$3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'Ark1'!$B$5:$J$5</c:f>
              <c:numCache>
                <c:formatCode>General</c:formatCode>
                <c:ptCount val="9"/>
                <c:pt idx="0">
                  <c:v>77.3</c:v>
                </c:pt>
                <c:pt idx="1">
                  <c:v>76</c:v>
                </c:pt>
                <c:pt idx="2">
                  <c:v>77.8</c:v>
                </c:pt>
                <c:pt idx="3">
                  <c:v>85.1</c:v>
                </c:pt>
                <c:pt idx="4">
                  <c:v>87.4</c:v>
                </c:pt>
                <c:pt idx="5">
                  <c:v>90.1</c:v>
                </c:pt>
                <c:pt idx="6">
                  <c:v>92.1</c:v>
                </c:pt>
                <c:pt idx="7">
                  <c:v>94.8</c:v>
                </c:pt>
                <c:pt idx="8">
                  <c:v>94.8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BF-44EC-94E4-911DB7A8916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8605752"/>
        <c:axId val="5286024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'Ark1'!$A$4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'Ark1'!$B$3:$J$3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'Ark1'!$B$4:$J$4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43BF-44EC-94E4-911DB7A8916F}"/>
                  </c:ext>
                </c:extLst>
              </c15:ser>
            </c15:filteredLineSeries>
          </c:ext>
        </c:extLst>
      </c:lineChart>
      <c:catAx>
        <c:axId val="52860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8602472"/>
        <c:crosses val="autoZero"/>
        <c:auto val="1"/>
        <c:lblAlgn val="ctr"/>
        <c:lblOffset val="100"/>
        <c:noMultiLvlLbl val="0"/>
      </c:catAx>
      <c:valAx>
        <c:axId val="52860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860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nb-N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70DF-43DD-9A7B-BAB32AE738D6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70DF-43DD-9A7B-BAB32AE738D6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70DF-43DD-9A7B-BAB32AE738D6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70DF-43DD-9A7B-BAB32AE738D6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70DF-43DD-9A7B-BAB32AE738D6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70DF-43DD-9A7B-BAB32AE738D6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70DF-43DD-9A7B-BAB32AE738D6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70DF-43DD-9A7B-BAB32AE738D6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70DF-43DD-9A7B-BAB32AE738D6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70DF-43DD-9A7B-BAB32AE738D6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70DF-43DD-9A7B-BAB32AE738D6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70DF-43DD-9A7B-BAB32AE738D6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70DF-43DD-9A7B-BAB32AE738D6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70DF-43DD-9A7B-BAB32AE738D6}"/>
              </c:ext>
            </c:extLst>
          </c:dPt>
          <c:dLbls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Har en sentral rolle i utvikling av kommunens plan for habilitering og rehabilitering?</c:v>
                </c:pt>
                <c:pt idx="1">
                  <c:v>Legger til rette for brukermedvirkning?</c:v>
                </c:pt>
                <c:pt idx="2">
                  <c:v>Har oversikt over tilbud om habilitering og rehabilitering i kommunen? (inkludert tilbud innen læring og mestring samt frisklivtilbud)</c:v>
                </c:pt>
                <c:pt idx="3">
                  <c:v>Har oversikt over tilbud om habilitering og rehabilitering i spesialisthelsetjenesten? (inkludert tilbud innen læring og mestring)</c:v>
                </c:pt>
                <c:pt idx="4">
                  <c:v>Mottar meldinger om behov for individuell plan og koordinator?</c:v>
                </c:pt>
                <c:pt idx="5">
                  <c:v>Utarbeider rutiner for kommunens arbeid med individuell plan og koordinator?</c:v>
                </c:pt>
                <c:pt idx="6">
                  <c:v>Sikrer oppnevning av koordinator? (enten ved at enheten selv gjør det eller at det er nedfelt i rutine hvem som har ansvar for dette)</c:v>
                </c:pt>
                <c:pt idx="7">
                  <c:v>Sikrer generell kompetanseheving om individuell plan og koordinator i tjenestene?</c:v>
                </c:pt>
                <c:pt idx="8">
                  <c:v>Sikrer opplæring av koordinatorer?</c:v>
                </c:pt>
                <c:pt idx="9">
                  <c:v>Sikrer veiledning av koordinatorer?</c:v>
                </c:pt>
                <c:pt idx="10">
                  <c:v>Bidrar til samarbeid på tvers av fagområder, nivåer og sektorer?</c:v>
                </c:pt>
                <c:pt idx="11">
                  <c:v>Sikrer at tjenestene ivaretar familieperspektivet?</c:v>
                </c:pt>
                <c:pt idx="12">
                  <c:v>Sikrer informasjon til befolkningen og samarbeidspartnere om individuell plan, koordinator, habilitering og rehabilitering?</c:v>
                </c:pt>
                <c:pt idx="13">
                  <c:v>Mottar meldinger internt om mulig behov for habilitering og rehabilitering?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4.0567000000000002</c:v>
                </c:pt>
                <c:pt idx="1">
                  <c:v>4.6863999999999999</c:v>
                </c:pt>
                <c:pt idx="2">
                  <c:v>5.0225</c:v>
                </c:pt>
                <c:pt idx="3">
                  <c:v>4.4775</c:v>
                </c:pt>
                <c:pt idx="4">
                  <c:v>5.1544999999999996</c:v>
                </c:pt>
                <c:pt idx="5">
                  <c:v>4.8814000000000002</c:v>
                </c:pt>
                <c:pt idx="6">
                  <c:v>5.1070000000000002</c:v>
                </c:pt>
                <c:pt idx="7">
                  <c:v>4.1712999999999996</c:v>
                </c:pt>
                <c:pt idx="8">
                  <c:v>4.1628999999999996</c:v>
                </c:pt>
                <c:pt idx="9">
                  <c:v>4.0730000000000004</c:v>
                </c:pt>
                <c:pt idx="10">
                  <c:v>4.7599</c:v>
                </c:pt>
                <c:pt idx="11">
                  <c:v>4.4302000000000001</c:v>
                </c:pt>
                <c:pt idx="12">
                  <c:v>3.9379</c:v>
                </c:pt>
                <c:pt idx="13">
                  <c:v>4.7248999999999999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0DF-43DD-9A7B-BAB32AE73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valAx>
        <c:axId val="66437120"/>
        <c:scaling>
          <c:orientation val="minMax"/>
          <c:max val="6"/>
          <c:min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nb-NO"/>
                  <a:t>Gjennomsnitt</a:t>
                </a:r>
              </a:p>
            </c:rich>
          </c:tx>
          <c:overlay val="0"/>
        </c:title>
        <c:numFmt formatCode="General" sourceLinked="0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nb-NO"/>
          </a:p>
        </c:txPr>
        <c:crossAx val="67451136"/>
        <c:crosses val="max"/>
        <c:crossBetween val="between"/>
        <c:majorUnit val="1"/>
      </c:valAx>
      <c:catAx>
        <c:axId val="67451136"/>
        <c:scaling>
          <c:orientation val="maxMin"/>
        </c:scaling>
        <c:delete val="0"/>
        <c:axPos val="l"/>
        <c:numFmt formatCode="General" sourceLinked="1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nb-NO"/>
          </a:p>
        </c:txPr>
        <c:crossAx val="66437120"/>
        <c:crosses val="autoZero"/>
        <c:auto val="1"/>
        <c:lblAlgn val="ctr"/>
        <c:lblOffset val="100"/>
        <c:noMultiLvlLbl val="1"/>
      </c:catAx>
    </c:plotArea>
    <c:plotVisOnly val="1"/>
    <c:dispBlanksAs val="zero"/>
    <c:showDLblsOverMax val="1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BB7CC-EE15-4D18-AA3E-01232B12AA6A}" type="datetimeFigureOut">
              <a:rPr lang="nn-NO" smtClean="0"/>
              <a:t>23.10.2018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396B6-B520-4C76-AFF1-72DD4C01514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894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243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02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45680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Organisering av KE</a:t>
            </a:r>
          </a:p>
          <a:p>
            <a:pPr marL="171450" indent="-171450">
              <a:buFontTx/>
              <a:buChar char="-"/>
            </a:pPr>
            <a:r>
              <a:rPr lang="nb-NO" dirty="0"/>
              <a:t>I økende grad høyere opp i organisasjonen</a:t>
            </a:r>
          </a:p>
          <a:p>
            <a:pPr marL="171450" indent="-171450">
              <a:buFontTx/>
              <a:buChar char="-"/>
            </a:pPr>
            <a:r>
              <a:rPr lang="nb-NO" dirty="0"/>
              <a:t>Gode eksempler på tverrsektoriell organisering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4386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364 kommuner har besvart.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7248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7970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396B6-B520-4C76-AFF1-72DD4C01514F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716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4409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13672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771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nhold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73DB64-FA9A-4917-B9BC-FDBF51AC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122402" cy="11575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F3F69F-D631-411F-BFF5-5611D6D8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A3F24D-DD5A-4BBF-970B-80B97882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7D622E-D661-4849-BC9C-58B238BE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AA586D02-CE2A-48B0-AB3E-02553004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6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EDEDCD0-140E-4CA0-9E8E-4047CEFB2E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1198" y="1917700"/>
            <a:ext cx="5122402" cy="4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43B2193-A04A-49FA-B3BA-B0A5CB5E96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198" y="315913"/>
            <a:ext cx="5122402" cy="1157511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kumimoji="0" lang="nb-NO" sz="3499" b="1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86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AEE3ECBB-F8CD-40EB-A9AF-746A02D44FBA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761256" y="1589599"/>
            <a:ext cx="11112430" cy="463558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7C21D35-2682-4C37-9369-8B21B52A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753124"/>
            <a:ext cx="6858446" cy="48474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3499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9007D98-D6C3-416B-B59C-76C771F9F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0804" y="1012168"/>
            <a:ext cx="3472883" cy="152350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1100" u="sng"/>
            </a:lvl1pPr>
          </a:lstStyle>
          <a:p>
            <a:pPr lvl="0"/>
            <a:r>
              <a:rPr lang="nb-NO" dirty="0"/>
              <a:t>Kildelenke</a:t>
            </a:r>
          </a:p>
        </p:txBody>
      </p:sp>
    </p:spTree>
    <p:extLst>
      <p:ext uri="{BB962C8B-B14F-4D97-AF65-F5344CB8AC3E}">
        <p14:creationId xmlns:p14="http://schemas.microsoft.com/office/powerpoint/2010/main" val="388178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re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86DB7F6B-2F66-40CC-B4CA-44167796F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6" y="1917701"/>
            <a:ext cx="10663933" cy="442410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008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iagram 13">
            <a:extLst>
              <a:ext uri="{FF2B5EF4-FFF2-40B4-BE49-F238E27FC236}">
                <a16:creationId xmlns:a16="http://schemas.microsoft.com/office/drawing/2014/main" id="{217D82E2-7AC7-4093-BC1B-DEBB97F1DBF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1256" y="1992923"/>
            <a:ext cx="10663931" cy="4384431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25666F-F12E-4D05-8478-8905DBF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1CB094-CF4F-4C2D-A3C1-7B149E8E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24BCA4-051E-48AF-A3F6-8C125106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47278E0-BBE2-41C8-B7D9-3A7BE944BC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257" y="1473423"/>
            <a:ext cx="10669487" cy="35386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F5FF7035-5ED5-4B7D-A025-3D7B90E5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0004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8896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03CEB276-EB34-4498-9E66-A492C61DFC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5154" y="1062133"/>
            <a:ext cx="3041848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2EDD7D93-B865-4328-BE9A-4189D149A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F9B9FE2A-AEDB-461E-B39B-E9833F7DA2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5154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0AE14427-350B-4070-A415-7AF5BF027C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8897" y="188570"/>
            <a:ext cx="3041848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086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70D901B-4A09-4186-871A-0217E23470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257" y="1062133"/>
            <a:ext cx="4568327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6FBDA1A6-EF3F-4959-B6E4-5C465CFF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6065" y="1062133"/>
            <a:ext cx="4574679" cy="4005501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0606E69-7426-4AEC-A703-78AC147015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257" y="188570"/>
            <a:ext cx="4568327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A80E345F-BC10-4713-BFCF-78CDF2AB4B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6066" y="188570"/>
            <a:ext cx="4574679" cy="664797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1600" u="none"/>
            </a:lvl1pPr>
          </a:lstStyle>
          <a:p>
            <a:pPr lvl="0"/>
            <a:r>
              <a:rPr lang="nb-NO" dirty="0" err="1"/>
              <a:t>Xxxxxx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52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39A6299-615A-48D3-98EC-67B10983AB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601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32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 og 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11DE7D1-8C9D-4D67-939F-CB5E940EBE45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0508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782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9053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9970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 (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750733C-43DF-4F71-AD08-763E025111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3104" y="0"/>
            <a:ext cx="83888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7C3DDC3-0EE9-447E-9A99-E553652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 anchorCtr="0">
            <a:normAutofit/>
          </a:bodyPr>
          <a:lstStyle>
            <a:lvl1pPr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6169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2862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punktliste og bil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C58400E-AF45-4245-BCFF-BCD1AEE703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F6A0CAB9-EFB9-496B-A8E9-4361CDFB7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2131D7-0AF4-4BA1-BBDD-FAE3CCC29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5018597" cy="4641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4">
            <a:extLst>
              <a:ext uri="{FF2B5EF4-FFF2-40B4-BE49-F238E27FC236}">
                <a16:creationId xmlns:a16="http://schemas.microsoft.com/office/drawing/2014/main" id="{9F425C94-8342-4509-8455-A16A5962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5018597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5650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05B22E1-6EA9-4466-81F8-E4957729AA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6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DEDC6E-CFAF-4046-B8BF-1CE2097ED5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297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16058"/>
            <a:ext cx="38031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rgbClr val="20202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743685A-51FE-462B-BD59-028A10C64D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198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tekst og media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11A83FE-CDBC-466D-8513-0D8E635D758F}"/>
              </a:ext>
            </a:extLst>
          </p:cNvPr>
          <p:cNvSpPr/>
          <p:nvPr userDrawn="1"/>
        </p:nvSpPr>
        <p:spPr>
          <a:xfrm>
            <a:off x="0" y="0"/>
            <a:ext cx="380310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964506"/>
            <a:ext cx="2791067" cy="846385"/>
          </a:xfrm>
        </p:spPr>
        <p:txBody>
          <a:bodyPr wrap="square" anchor="t" anchorCtr="0">
            <a:normAutofit/>
          </a:bodyPr>
          <a:lstStyle>
            <a:lvl1pPr>
              <a:lnSpc>
                <a:spcPct val="90000"/>
              </a:lnSpc>
              <a:defRPr sz="27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900DAD15-023F-4241-9F53-C355E9719D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256" y="1898773"/>
            <a:ext cx="2791067" cy="4641728"/>
          </a:xfrm>
        </p:spPr>
        <p:txBody>
          <a:bodyPr>
            <a:normAutofit/>
          </a:bodyPr>
          <a:lstStyle>
            <a:lvl1pPr marL="0" indent="0">
              <a:buNone/>
              <a:defRPr sz="189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83CC6A7E-3507-42DD-8E1F-91B778ECB8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53389" y="648081"/>
            <a:ext cx="7720296" cy="50316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23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054334D-F166-4327-B8E2-E81514B8D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1634" y="0"/>
            <a:ext cx="610036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6" y="1740238"/>
            <a:ext cx="4891530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8" y="3733006"/>
            <a:ext cx="4891530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rgbClr val="202020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4891530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rgbClr val="202020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C6D8785-5A5E-418E-A3EF-EB3ED901F279}"/>
              </a:ext>
            </a:extLst>
          </p:cNvPr>
          <p:cNvSpPr/>
          <p:nvPr userDrawn="1"/>
        </p:nvSpPr>
        <p:spPr>
          <a:xfrm>
            <a:off x="761256" y="3458233"/>
            <a:ext cx="4891530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13183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33CF2A8-5334-4380-BBD9-6589D1F04F1D}"/>
              </a:ext>
            </a:extLst>
          </p:cNvPr>
          <p:cNvSpPr/>
          <p:nvPr userDrawn="1"/>
        </p:nvSpPr>
        <p:spPr>
          <a:xfrm>
            <a:off x="3803104" y="0"/>
            <a:ext cx="83888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5154" y="964505"/>
            <a:ext cx="6865590" cy="55759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ittel 14">
            <a:extLst>
              <a:ext uri="{FF2B5EF4-FFF2-40B4-BE49-F238E27FC236}">
                <a16:creationId xmlns:a16="http://schemas.microsoft.com/office/drawing/2014/main" id="{EF003730-D2A9-4F5F-BEEC-80D5C718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>
            <a:normAutofit/>
          </a:bodyPr>
          <a:lstStyle>
            <a:lvl1pPr>
              <a:defRPr sz="2799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4576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03C53EE7-6168-4988-A0E1-765A681A7A31}"/>
              </a:ext>
            </a:extLst>
          </p:cNvPr>
          <p:cNvGrpSpPr/>
          <p:nvPr userDrawn="1"/>
        </p:nvGrpSpPr>
        <p:grpSpPr>
          <a:xfrm>
            <a:off x="3551056" y="234030"/>
            <a:ext cx="8407599" cy="6390798"/>
            <a:chOff x="7101650" y="468059"/>
            <a:chExt cx="16814103" cy="12781597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33CF2A8-5334-4380-BBD9-6589D1F04F1D}"/>
                </a:ext>
              </a:extLst>
            </p:cNvPr>
            <p:cNvSpPr/>
            <p:nvPr userDrawn="1"/>
          </p:nvSpPr>
          <p:spPr>
            <a:xfrm>
              <a:off x="7605714" y="468059"/>
              <a:ext cx="16310039" cy="12781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798">
                <a:solidFill>
                  <a:schemeClr val="bg1"/>
                </a:solidFill>
              </a:endParaRPr>
            </a:p>
          </p:txBody>
        </p:sp>
        <p:sp>
          <p:nvSpPr>
            <p:cNvPr id="3" name="Likebent trekant 2">
              <a:extLst>
                <a:ext uri="{FF2B5EF4-FFF2-40B4-BE49-F238E27FC236}">
                  <a16:creationId xmlns:a16="http://schemas.microsoft.com/office/drawing/2014/main" id="{86274A8D-C72C-4E89-AF3A-5587AFD7E9F9}"/>
                </a:ext>
              </a:extLst>
            </p:cNvPr>
            <p:cNvSpPr/>
            <p:nvPr userDrawn="1"/>
          </p:nvSpPr>
          <p:spPr>
            <a:xfrm rot="16200000">
              <a:off x="6849619" y="11053383"/>
              <a:ext cx="1008126" cy="50406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798"/>
            </a:p>
          </p:txBody>
        </p:sp>
      </p:grp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AE79A2-C695-4A0D-8156-C6A9AFFF8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5154" y="2241763"/>
            <a:ext cx="6865590" cy="1692771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– Sitat  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116CDE2F-835B-4E7B-8DC0-5E54FA45D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154" y="4526800"/>
            <a:ext cx="6865590" cy="346249"/>
          </a:xfrm>
        </p:spPr>
        <p:txBody>
          <a:bodyPr>
            <a:normAutofit/>
          </a:bodyPr>
          <a:lstStyle>
            <a:lvl1pPr marL="0" indent="0">
              <a:buNone/>
              <a:defRPr sz="2299" b="1">
                <a:solidFill>
                  <a:schemeClr val="bg1"/>
                </a:solidFill>
              </a:defRPr>
            </a:lvl1pPr>
            <a:lvl2pPr>
              <a:defRPr sz="2299" b="1">
                <a:solidFill>
                  <a:schemeClr val="bg1"/>
                </a:solidFill>
              </a:defRPr>
            </a:lvl2pPr>
            <a:lvl3pPr>
              <a:defRPr sz="2299" b="1">
                <a:solidFill>
                  <a:schemeClr val="bg1"/>
                </a:solidFill>
              </a:defRPr>
            </a:lvl3pPr>
            <a:lvl4pPr>
              <a:defRPr sz="2299" b="1">
                <a:solidFill>
                  <a:schemeClr val="bg1"/>
                </a:solidFill>
              </a:defRPr>
            </a:lvl4pPr>
            <a:lvl5pPr>
              <a:defRPr sz="2299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Etternavn (alder)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F685159-16FF-42C9-9050-65D31D02A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2" y="959521"/>
            <a:ext cx="1091257" cy="854965"/>
          </a:xfrm>
          <a:prstGeom prst="rect">
            <a:avLst/>
          </a:prstGeom>
        </p:spPr>
      </p:pic>
      <p:sp>
        <p:nvSpPr>
          <p:cNvPr id="15" name="Tittel 14">
            <a:extLst>
              <a:ext uri="{FF2B5EF4-FFF2-40B4-BE49-F238E27FC236}">
                <a16:creationId xmlns:a16="http://schemas.microsoft.com/office/drawing/2014/main" id="{422851C1-D740-4919-AEAE-5D48CB23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2789800" cy="1157511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313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innhold og media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7473B02-1FF5-4A94-B0A6-44D615C59DB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7" y="315913"/>
            <a:ext cx="5088940" cy="1157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7" y="1917700"/>
            <a:ext cx="5088940" cy="4424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6272AD0-8BE2-4B74-97C1-36C6108CFB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598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C743271-C15B-4CA5-881B-A858BFAE0CF3}"/>
              </a:ext>
            </a:extLst>
          </p:cNvPr>
          <p:cNvSpPr/>
          <p:nvPr userDrawn="1"/>
        </p:nvSpPr>
        <p:spPr>
          <a:xfrm>
            <a:off x="0" y="0"/>
            <a:ext cx="60916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126054-13B1-44E8-8DCA-D694E795B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065" y="1784703"/>
            <a:ext cx="4569123" cy="2769989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9994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622" y="4325910"/>
            <a:ext cx="4569123" cy="526298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3799"/>
            </a:lvl1pPr>
          </a:lstStyle>
          <a:p>
            <a:pPr lvl="0"/>
            <a:r>
              <a:rPr lang="nb-NO" dirty="0"/>
              <a:t>stikkord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AFD97FAE-7326-4897-8FAA-AFEF7640F3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463" y="3417759"/>
            <a:ext cx="4569123" cy="747897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6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Tekst lorem ipsum dolor sit amet</a:t>
            </a:r>
            <a:endParaRPr lang="nb-NO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8D64F2B5-3487-48B2-8043-08BC23EBC2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63" y="2782454"/>
            <a:ext cx="4569123" cy="318475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240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og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7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232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1207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6184" y="4414781"/>
            <a:ext cx="2286435" cy="63684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4134F90-CAE2-4572-81CB-B33544D0D3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5D4FCC-4A79-42D6-A8FB-074E2B7C62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n-NO"/>
              <a:t>Helsedirektoratet</a:t>
            </a:r>
            <a:endParaRPr lang="nn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B30940-D4FB-4C25-8135-6B06CA7C69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6F272F2-49BC-4138-B101-3654240FAEF3}"/>
              </a:ext>
            </a:extLst>
          </p:cNvPr>
          <p:cNvCxnSpPr/>
          <p:nvPr userDrawn="1"/>
        </p:nvCxnSpPr>
        <p:spPr>
          <a:xfrm>
            <a:off x="761256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9C9F7C75-6683-453A-9D1D-2ADEB0C51336}"/>
              </a:ext>
            </a:extLst>
          </p:cNvPr>
          <p:cNvCxnSpPr/>
          <p:nvPr userDrawn="1"/>
        </p:nvCxnSpPr>
        <p:spPr>
          <a:xfrm>
            <a:off x="9146183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B026ACA-3B63-455E-9059-5A3E0959017D}"/>
              </a:ext>
            </a:extLst>
          </p:cNvPr>
          <p:cNvCxnSpPr/>
          <p:nvPr userDrawn="1"/>
        </p:nvCxnSpPr>
        <p:spPr>
          <a:xfrm>
            <a:off x="3556232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D119814D-25D9-4B69-A446-34776D6C5331}"/>
              </a:ext>
            </a:extLst>
          </p:cNvPr>
          <p:cNvCxnSpPr/>
          <p:nvPr userDrawn="1"/>
        </p:nvCxnSpPr>
        <p:spPr>
          <a:xfrm>
            <a:off x="6351207" y="4063108"/>
            <a:ext cx="2286435" cy="0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29F073FD-AF78-46F7-8EE5-6EFB6F5BBB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3080" y="1827229"/>
            <a:ext cx="1512986" cy="152558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999" b="1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3pPr>
            <a:lvl4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4pPr>
            <a:lvl5pPr>
              <a:defRPr sz="2999">
                <a:solidFill>
                  <a:schemeClr val="bg1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b-NO" dirty="0" err="1"/>
              <a:t>Xxxx</a:t>
            </a:r>
            <a:endParaRPr lang="nb-NO" dirty="0"/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A067CB03-097D-41A1-B0BF-35404A7A3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3104" y="993502"/>
            <a:ext cx="4592936" cy="387708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2799" b="1"/>
            </a:lvl1pPr>
          </a:lstStyle>
          <a:p>
            <a:pPr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417750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7593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AA5C412B-5F21-4B22-82D7-54E4FBD19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3002990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7A7207AD-56F2-4C93-8B6C-DDDFDA4167C0}"/>
              </a:ext>
            </a:extLst>
          </p:cNvPr>
          <p:cNvCxnSpPr/>
          <p:nvPr userDrawn="1"/>
        </p:nvCxnSpPr>
        <p:spPr>
          <a:xfrm>
            <a:off x="3826603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2BCBA19-8465-44E2-9CE7-FDCB13A6980B}"/>
              </a:ext>
            </a:extLst>
          </p:cNvPr>
          <p:cNvCxnSpPr/>
          <p:nvPr userDrawn="1"/>
        </p:nvCxnSpPr>
        <p:spPr>
          <a:xfrm>
            <a:off x="828868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169B0DB-742C-4375-B389-C2F0BE8B94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9823" y="2275682"/>
            <a:ext cx="3451981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3AB97FFC-F3E9-43A9-BE47-DCCC5FA37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5577" y="2275682"/>
            <a:ext cx="299932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7390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9066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er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A322471-DF8C-470F-90B9-E1459BDF79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287C9BCE-BEF2-44DC-9450-5E6591F29F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2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7FE9F-BE81-451A-8483-90A8904A4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23" y="950519"/>
            <a:ext cx="3375220" cy="441176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E6D394-5212-40CF-A5C7-4EC4D8A01C3C}"/>
              </a:ext>
            </a:extLst>
          </p:cNvPr>
          <p:cNvCxnSpPr/>
          <p:nvPr userDrawn="1"/>
        </p:nvCxnSpPr>
        <p:spPr>
          <a:xfrm>
            <a:off x="315600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5CCC361-A4E2-48AA-8E30-515EB00CB0B2}"/>
              </a:ext>
            </a:extLst>
          </p:cNvPr>
          <p:cNvCxnSpPr/>
          <p:nvPr userDrawn="1"/>
        </p:nvCxnSpPr>
        <p:spPr>
          <a:xfrm>
            <a:off x="6099560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A6120B1-CE31-4D51-814C-6BD1571D3DA5}"/>
              </a:ext>
            </a:extLst>
          </p:cNvPr>
          <p:cNvCxnSpPr/>
          <p:nvPr userDrawn="1"/>
        </p:nvCxnSpPr>
        <p:spPr>
          <a:xfrm>
            <a:off x="9043119" y="2250282"/>
            <a:ext cx="0" cy="24303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2898F64E-8B7F-4EC6-ADCF-0B7D27EBC9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77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1AF2B724-D071-47DB-BFF3-6D247B07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1338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495B61BA-C7FE-485D-AEB3-3FCA8DD01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4897" y="2275682"/>
            <a:ext cx="2560003" cy="2404904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299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3108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5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41CECB-54C1-4DFF-88AC-5417CD54C13B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601086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8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7" y="2802950"/>
            <a:ext cx="4734306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6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1750E-2643-47C8-936D-4607BFE5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6" y="2802950"/>
            <a:ext cx="4734308" cy="6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5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ed nettside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75B877F-AA1C-48A2-86EE-7F0E9A7BF8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57" y="2410502"/>
            <a:ext cx="2231286" cy="15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5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C530989-A218-44DA-9880-202328EBBC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7" y="4356833"/>
            <a:ext cx="7304746" cy="353943"/>
          </a:xfrm>
          <a:prstGeom prst="rect">
            <a:avLst/>
          </a:prstGeom>
          <a:noFill/>
        </p:spPr>
        <p:txBody>
          <a:bodyPr wrap="square" lIns="45717" tIns="22859" rIns="45717" bIns="22859" rtlCol="0">
            <a:spAutoFit/>
          </a:bodyPr>
          <a:lstStyle/>
          <a:p>
            <a:r>
              <a:rPr lang="nb-NO" sz="1999" u="sng">
                <a:solidFill>
                  <a:schemeClr val="bg1"/>
                </a:solidFill>
              </a:rPr>
              <a:t>helsedirektoratet.no</a:t>
            </a:r>
            <a:endParaRPr lang="nb-NO" sz="1999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78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d helse Gode liv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F9F67ED-7A72-405B-99F9-E7CDDCD2B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" y="1584198"/>
            <a:ext cx="5316069" cy="214732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5857388-D08B-465A-A7DC-13F17E84ACBD}"/>
              </a:ext>
            </a:extLst>
          </p:cNvPr>
          <p:cNvSpPr txBox="1"/>
          <p:nvPr userDrawn="1"/>
        </p:nvSpPr>
        <p:spPr>
          <a:xfrm>
            <a:off x="761257" y="4356833"/>
            <a:ext cx="7304746" cy="353943"/>
          </a:xfrm>
          <a:prstGeom prst="rect">
            <a:avLst/>
          </a:prstGeom>
          <a:noFill/>
        </p:spPr>
        <p:txBody>
          <a:bodyPr wrap="square" lIns="45717" tIns="22859" rIns="45717" bIns="22859" rtlCol="0">
            <a:spAutoFit/>
          </a:bodyPr>
          <a:lstStyle/>
          <a:p>
            <a:r>
              <a:rPr lang="nb-NO" sz="1999" u="sng" dirty="0">
                <a:solidFill>
                  <a:schemeClr val="dk2"/>
                </a:solidFill>
              </a:rPr>
              <a:t>helsedirektoratet.no</a:t>
            </a:r>
          </a:p>
        </p:txBody>
      </p:sp>
    </p:spTree>
    <p:extLst>
      <p:ext uri="{BB962C8B-B14F-4D97-AF65-F5344CB8AC3E}">
        <p14:creationId xmlns:p14="http://schemas.microsoft.com/office/powerpoint/2010/main" val="237320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EB493B-B141-46A8-9C47-38E4C57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C6AF37-3E02-4ADF-8C13-6ACF62C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3740D5-E0C9-4205-BD50-AF57EC91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2506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l-GR" sz="18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8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6" name="Pre"/>
          <p:cNvSpPr>
            <a:spLocks noGrp="1"/>
          </p:cNvSpPr>
          <p:nvPr>
            <p:ph sz="quarter" idx="14"/>
          </p:nvPr>
        </p:nvSpPr>
        <p:spPr>
          <a:xfrm>
            <a:off x="623393" y="836712"/>
            <a:ext cx="10943167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11430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1"/>
          <p:cNvSpPr>
            <a:spLocks noGrp="1"/>
          </p:cNvSpPr>
          <p:nvPr>
            <p:ph sz="quarter" idx="15"/>
          </p:nvPr>
        </p:nvSpPr>
        <p:spPr>
          <a:xfrm>
            <a:off x="623393" y="1556792"/>
            <a:ext cx="10943167" cy="4824536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9" name="MetaFoot"/>
          <p:cNvSpPr>
            <a:spLocks noGrp="1"/>
          </p:cNvSpPr>
          <p:nvPr>
            <p:ph sz="quarter" idx="17"/>
          </p:nvPr>
        </p:nvSpPr>
        <p:spPr>
          <a:xfrm>
            <a:off x="3410" y="6669360"/>
            <a:ext cx="8161668" cy="188640"/>
          </a:xfrm>
        </p:spPr>
        <p:txBody>
          <a:bodyPr anchor="ctr">
            <a:noAutofit/>
          </a:bodyPr>
          <a:lstStyle>
            <a:lvl1pPr marL="1143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 lang="el-GR" sz="1000">
                <a:solidFill>
                  <a:srgbClr val="7F7F7F"/>
                </a:solidFill>
                <a:cs typeface="Angsana New" panose="02020603050405020304" pitchFamily="18" charset="-34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807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2AE60F-ED9B-4EAC-A6F5-7B46A39B9711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317224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l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B6E0B6F-F123-4914-BBE9-0E2AF056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 dirty="0">
              <a:solidFill>
                <a:schemeClr val="bg1"/>
              </a:solidFill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91AF3C2-865F-458F-8F41-C0EA239C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" y="801101"/>
            <a:ext cx="2565064" cy="33528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8D4DA4F-2CBD-4D61-BDBA-0C4983167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58" y="743493"/>
            <a:ext cx="5052399" cy="505359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E4C9B63-8B99-45DF-89FC-4A9B5B15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7" y="1740238"/>
            <a:ext cx="5334744" cy="1592743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90000"/>
              </a:lnSpc>
              <a:defRPr sz="57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636491-274D-4BCC-9D7B-839DD038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3733006"/>
            <a:ext cx="5330378" cy="315471"/>
          </a:xfrm>
        </p:spPr>
        <p:txBody>
          <a:bodyPr wrap="square">
            <a:normAutofit/>
          </a:bodyPr>
          <a:lstStyle>
            <a:lvl1pPr marL="0" indent="0" algn="l">
              <a:buNone/>
              <a:defRPr sz="2099">
                <a:solidFill>
                  <a:schemeClr val="bg1"/>
                </a:solidFill>
              </a:defRPr>
            </a:lvl1pPr>
            <a:lvl2pPr marL="457131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5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9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904601-30AD-430D-85BF-4E879C272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257" y="5248508"/>
            <a:ext cx="5330378" cy="215443"/>
          </a:xfrm>
        </p:spPr>
        <p:txBody>
          <a:bodyPr wrap="square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Navn Etternavn, stillingstittel Helsedirektoratet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EBB68E-D81F-4673-92C0-1797C8A4D118}"/>
              </a:ext>
            </a:extLst>
          </p:cNvPr>
          <p:cNvSpPr/>
          <p:nvPr userDrawn="1"/>
        </p:nvSpPr>
        <p:spPr>
          <a:xfrm>
            <a:off x="761257" y="3458233"/>
            <a:ext cx="5334744" cy="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316194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6801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/>
          </a:p>
        </p:txBody>
      </p:sp>
    </p:spTree>
    <p:extLst>
      <p:ext uri="{BB962C8B-B14F-4D97-AF65-F5344CB8AC3E}">
        <p14:creationId xmlns:p14="http://schemas.microsoft.com/office/powerpoint/2010/main" val="210021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 (grø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75F8A1-C8DD-4783-AC2A-C0745F743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7" tIns="22859" rIns="45717" bIns="22859" rtlCol="0" anchor="ctr"/>
          <a:lstStyle/>
          <a:p>
            <a:pPr algn="ctr"/>
            <a:endParaRPr lang="nb-NO" sz="1798">
              <a:solidFill>
                <a:srgbClr val="202020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492A-D701-42A2-A533-E5061D93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1011043"/>
            <a:ext cx="10663932" cy="159274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798">
                <a:solidFill>
                  <a:srgbClr val="20202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A138385-F9D2-4EA0-84F6-C50764BA9233}"/>
              </a:ext>
            </a:extLst>
          </p:cNvPr>
          <p:cNvSpPr/>
          <p:nvPr userDrawn="1"/>
        </p:nvSpPr>
        <p:spPr>
          <a:xfrm>
            <a:off x="761256" y="2736342"/>
            <a:ext cx="1719327" cy="7201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798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5749669-6931-4C6E-B152-F25A1F21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56" y="315913"/>
            <a:ext cx="10663932" cy="115751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C510D1-D451-4A9F-8D9E-451907F8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256" y="1917700"/>
            <a:ext cx="10663932" cy="442410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C366B4-B3AC-46B9-9CB1-13C84BBCF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45914" y="6455688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85FB4B-C816-4D4C-8D18-CE3B83BED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256" y="6455688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r>
              <a:rPr lang="nn-NO"/>
              <a:t>Helsedirektoratet</a:t>
            </a:r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928A03-7079-441D-9969-C152566BE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0572" y="6485065"/>
            <a:ext cx="900172" cy="1076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00">
                <a:solidFill>
                  <a:srgbClr val="202020"/>
                </a:solidFill>
              </a:defRPr>
            </a:lvl1pPr>
          </a:lstStyle>
          <a:p>
            <a:fld id="{1670A82E-6091-4B79-BDC9-9FEC8E0D8D32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944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0" r:id="rId4"/>
    <p:sldLayoutId id="2147483662" r:id="rId5"/>
    <p:sldLayoutId id="2147483663" r:id="rId6"/>
    <p:sldLayoutId id="2147483677" r:id="rId7"/>
    <p:sldLayoutId id="2147483678" r:id="rId8"/>
    <p:sldLayoutId id="2147483679" r:id="rId9"/>
    <p:sldLayoutId id="2147483680" r:id="rId10"/>
    <p:sldLayoutId id="2147483650" r:id="rId11"/>
    <p:sldLayoutId id="2147483652" r:id="rId12"/>
    <p:sldLayoutId id="2147483674" r:id="rId13"/>
    <p:sldLayoutId id="2147483694" r:id="rId14"/>
    <p:sldLayoutId id="2147483654" r:id="rId15"/>
    <p:sldLayoutId id="2147483675" r:id="rId16"/>
    <p:sldLayoutId id="2147483676" r:id="rId17"/>
    <p:sldLayoutId id="2147483691" r:id="rId18"/>
    <p:sldLayoutId id="2147483668" r:id="rId19"/>
    <p:sldLayoutId id="2147483695" r:id="rId20"/>
    <p:sldLayoutId id="2147483696" r:id="rId21"/>
    <p:sldLayoutId id="2147483697" r:id="rId22"/>
    <p:sldLayoutId id="2147483698" r:id="rId23"/>
    <p:sldLayoutId id="2147483669" r:id="rId24"/>
    <p:sldLayoutId id="2147483699" r:id="rId25"/>
    <p:sldLayoutId id="2147483670" r:id="rId26"/>
    <p:sldLayoutId id="2147483671" r:id="rId27"/>
    <p:sldLayoutId id="2147483672" r:id="rId28"/>
    <p:sldLayoutId id="2147483673" r:id="rId29"/>
    <p:sldLayoutId id="2147483681" r:id="rId30"/>
    <p:sldLayoutId id="2147483682" r:id="rId31"/>
    <p:sldLayoutId id="2147483683" r:id="rId32"/>
    <p:sldLayoutId id="2147483651" r:id="rId33"/>
    <p:sldLayoutId id="2147483667" r:id="rId34"/>
    <p:sldLayoutId id="2147483692" r:id="rId35"/>
    <p:sldLayoutId id="2147483693" r:id="rId36"/>
    <p:sldLayoutId id="2147483665" r:id="rId37"/>
    <p:sldLayoutId id="2147483666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55" r:id="rId46"/>
    <p:sldLayoutId id="2147483700" r:id="rId47"/>
  </p:sldLayoutIdLst>
  <p:hf hdr="0" dt="0"/>
  <p:txStyles>
    <p:titleStyle>
      <a:lvl1pPr algn="l" defTabSz="914263" rtl="0" eaLnBrk="1" latinLnBrk="0" hangingPunct="1">
        <a:lnSpc>
          <a:spcPct val="100000"/>
        </a:lnSpc>
        <a:spcBef>
          <a:spcPts val="0"/>
        </a:spcBef>
        <a:buNone/>
        <a:defRPr sz="3499" b="1" kern="1200">
          <a:solidFill>
            <a:srgbClr val="202020"/>
          </a:solidFill>
          <a:latin typeface="+mj-lt"/>
          <a:ea typeface="+mj-ea"/>
          <a:cs typeface="+mj-cs"/>
        </a:defRPr>
      </a:lvl1pPr>
    </p:titleStyle>
    <p:bodyStyle>
      <a:lvl1pPr marL="179982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99" kern="1200">
          <a:solidFill>
            <a:srgbClr val="202020"/>
          </a:solidFill>
          <a:latin typeface="+mn-lt"/>
          <a:ea typeface="+mn-ea"/>
          <a:cs typeface="+mn-cs"/>
        </a:defRPr>
      </a:lvl1pPr>
      <a:lvl2pPr marL="359964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99" kern="1200">
          <a:solidFill>
            <a:srgbClr val="202020"/>
          </a:solidFill>
          <a:latin typeface="+mn-lt"/>
          <a:ea typeface="+mn-ea"/>
          <a:cs typeface="+mn-cs"/>
        </a:defRPr>
      </a:lvl2pPr>
      <a:lvl3pPr marL="539946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99" kern="1200">
          <a:solidFill>
            <a:srgbClr val="202020"/>
          </a:solidFill>
          <a:latin typeface="+mn-lt"/>
          <a:ea typeface="+mn-ea"/>
          <a:cs typeface="+mn-cs"/>
        </a:defRPr>
      </a:lvl3pPr>
      <a:lvl4pPr marL="719928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202020"/>
          </a:solidFill>
          <a:latin typeface="+mn-lt"/>
          <a:ea typeface="+mn-ea"/>
          <a:cs typeface="+mn-cs"/>
        </a:defRPr>
      </a:lvl4pPr>
      <a:lvl5pPr marL="899910" indent="-179982" algn="l" defTabSz="9142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202020"/>
          </a:solidFill>
          <a:latin typeface="+mn-lt"/>
          <a:ea typeface="+mn-ea"/>
          <a:cs typeface="+mn-cs"/>
        </a:defRPr>
      </a:lvl5pPr>
      <a:lvl6pPr marL="2514223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5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5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9" userDrawn="1">
          <p15:clr>
            <a:srgbClr val="F26B43"/>
          </p15:clr>
        </p15:guide>
        <p15:guide id="2" pos="8635" userDrawn="1">
          <p15:clr>
            <a:srgbClr val="F26B43"/>
          </p15:clr>
        </p15:guide>
        <p15:guide id="3" pos="959" userDrawn="1">
          <p15:clr>
            <a:srgbClr val="F26B43"/>
          </p15:clr>
        </p15:guide>
        <p15:guide id="4" pos="2882" userDrawn="1">
          <p15:clr>
            <a:srgbClr val="F26B43"/>
          </p15:clr>
        </p15:guide>
        <p15:guide id="5" pos="6712" userDrawn="1">
          <p15:clr>
            <a:srgbClr val="F26B43"/>
          </p15:clr>
        </p15:guide>
        <p15:guide id="6" pos="5750" userDrawn="1">
          <p15:clr>
            <a:srgbClr val="F26B43"/>
          </p15:clr>
        </p15:guide>
        <p15:guide id="7" pos="4790" userDrawn="1">
          <p15:clr>
            <a:srgbClr val="F26B43"/>
          </p15:clr>
        </p15:guide>
        <p15:guide id="8" pos="3844" userDrawn="1">
          <p15:clr>
            <a:srgbClr val="F26B43"/>
          </p15:clr>
        </p15:guide>
        <p15:guide id="9" pos="1919" userDrawn="1">
          <p15:clr>
            <a:srgbClr val="F26B43"/>
          </p15:clr>
        </p15:guide>
        <p15:guide id="10" pos="9597" userDrawn="1">
          <p15:clr>
            <a:srgbClr val="F26B43"/>
          </p15:clr>
        </p15:guide>
        <p15:guide id="11" pos="10580" userDrawn="1">
          <p15:clr>
            <a:srgbClr val="F26B43"/>
          </p15:clr>
        </p15:guide>
        <p15:guide id="12" pos="11519" userDrawn="1">
          <p15:clr>
            <a:srgbClr val="F26B43"/>
          </p15:clr>
        </p15:guide>
        <p15:guide id="13" pos="12467" userDrawn="1">
          <p15:clr>
            <a:srgbClr val="F26B43"/>
          </p15:clr>
        </p15:guide>
        <p15:guide id="14" pos="13427" userDrawn="1">
          <p15:clr>
            <a:srgbClr val="F26B43"/>
          </p15:clr>
        </p15:guide>
        <p15:guide id="15" pos="14954" userDrawn="1">
          <p15:clr>
            <a:srgbClr val="F26B43"/>
          </p15:clr>
        </p15:guide>
        <p15:guide id="16" orient="horz" pos="8238" userDrawn="1">
          <p15:clr>
            <a:srgbClr val="F26B43"/>
          </p15:clr>
        </p15:guide>
        <p15:guide id="17" pos="399" userDrawn="1">
          <p15:clr>
            <a:srgbClr val="F26B43"/>
          </p15:clr>
        </p15:guide>
        <p15:guide id="18" pos="7672" userDrawn="1">
          <p15:clr>
            <a:srgbClr val="F26B43"/>
          </p15:clr>
        </p15:guide>
        <p15:guide id="19" pos="143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SF/forskrift/2011-12-16-125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Enheten%20skal%20ha%20oversikt%20over,%20og%20n&#248;dvendig%20kontakt%20med,%20habiliterings-%20og%20rehabiliteringsvirksomheten%20i%20kommunen.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retningslinjer/rehabilitering-habilitering-individuell-plan-og-koordinator/seksjon?Tittel=koordinator-i-kommunen-og-8181" TargetMode="External"/><Relationship Id="rId7" Type="http://schemas.openxmlformats.org/officeDocument/2006/relationships/hyperlink" Target="https://helsedirektoratet.no/retningslinjer/parorendeveiled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legeforeningen.no/PageFiles/131649/Fastlegeforskriften%202013.pdf" TargetMode="External"/><Relationship Id="rId5" Type="http://schemas.openxmlformats.org/officeDocument/2006/relationships/hyperlink" Target="https://helsedirektoratet.no/retningslinjer/oppfolging-av-personer-med-store-og-sammensatte-behov/seksjon?Tittel=strukturert-oppfolging-gjennom-tverrfaglige-11273" TargetMode="External"/><Relationship Id="rId4" Type="http://schemas.openxmlformats.org/officeDocument/2006/relationships/hyperlink" Target="https://helsedirektoratet.no/Lists/Publikasjoner/Attachments/1197/Veileder-kontaktlege-i-spesialisthelsetjeneste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0209CF-1EB8-45C9-A52A-46CD1DEB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58" y="1740287"/>
            <a:ext cx="5334744" cy="1592697"/>
          </a:xfrm>
        </p:spPr>
        <p:txBody>
          <a:bodyPr>
            <a:noAutofit/>
          </a:bodyPr>
          <a:lstStyle/>
          <a:p>
            <a:r>
              <a:rPr lang="nb-NO" sz="3200" dirty="0"/>
              <a:t>Hva er intensjonene bak KE, sett fra et overordnet faglig perspektiv?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113E26A-31CE-4F69-8B81-9090F7684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257" y="4719595"/>
            <a:ext cx="5330378" cy="315471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Frokostmøte 24. </a:t>
            </a:r>
            <a:r>
              <a:rPr lang="nb-NO" dirty="0" err="1"/>
              <a:t>okt</a:t>
            </a:r>
            <a:r>
              <a:rPr lang="nb-NO" dirty="0"/>
              <a:t> 2018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087E867-F009-417E-87A7-398A3B9CC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Sigrunn Gjønnes, seniorrådgiver</a:t>
            </a:r>
          </a:p>
        </p:txBody>
      </p:sp>
    </p:spTree>
    <p:extLst>
      <p:ext uri="{BB962C8B-B14F-4D97-AF65-F5344CB8AC3E}">
        <p14:creationId xmlns:p14="http://schemas.microsoft.com/office/powerpoint/2010/main" val="47414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2064000" y="6481939"/>
            <a:ext cx="7185600" cy="1077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</a:t>
            </a:r>
            <a:endParaRPr lang="nb-NO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6800" y="608400"/>
            <a:ext cx="10368000" cy="1236424"/>
          </a:xfrm>
        </p:spPr>
        <p:txBody>
          <a:bodyPr>
            <a:noAutofit/>
          </a:bodyPr>
          <a:lstStyle/>
          <a:p>
            <a:br>
              <a:rPr lang="nb-NO" dirty="0"/>
            </a:br>
            <a:r>
              <a:rPr lang="nb-NO" dirty="0"/>
              <a:t>Koordinerende enhet for habilitering og rehabilitering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800" y="2204864"/>
            <a:ext cx="10368000" cy="374053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sz="3200" dirty="0"/>
              <a:t>”Sørge for at </a:t>
            </a:r>
            <a:r>
              <a:rPr lang="nb-NO" sz="3200" dirty="0">
                <a:solidFill>
                  <a:srgbClr val="FF3300"/>
                </a:solidFill>
              </a:rPr>
              <a:t>tjenester ses i sammenheng</a:t>
            </a:r>
            <a:r>
              <a:rPr lang="nb-NO" sz="3200" dirty="0"/>
              <a:t>, og at det er </a:t>
            </a:r>
            <a:r>
              <a:rPr lang="nb-NO" sz="3200" dirty="0">
                <a:solidFill>
                  <a:srgbClr val="FF3300"/>
                </a:solidFill>
              </a:rPr>
              <a:t>kontinuitet i tiltakene over tid</a:t>
            </a:r>
            <a:r>
              <a:rPr lang="nb-NO" sz="3200" dirty="0"/>
              <a:t>, uavhengig av hvem som har ansvaret… Bidra til at de forskjellige </a:t>
            </a:r>
            <a:r>
              <a:rPr lang="nb-NO" sz="3200" dirty="0">
                <a:solidFill>
                  <a:srgbClr val="FF3300"/>
                </a:solidFill>
              </a:rPr>
              <a:t>tjenesteyterne samarbeider</a:t>
            </a:r>
            <a:r>
              <a:rPr lang="nb-NO" sz="3200" dirty="0"/>
              <a:t> om planlegging og organisering av </a:t>
            </a:r>
            <a:r>
              <a:rPr lang="nb-NO" sz="3200" dirty="0" err="1"/>
              <a:t>habiliterings</a:t>
            </a:r>
            <a:r>
              <a:rPr lang="nb-NO" sz="3200" dirty="0"/>
              <a:t>- og rehabiliteringstilbudene og </a:t>
            </a:r>
            <a:r>
              <a:rPr lang="nb-NO" sz="3200" dirty="0">
                <a:solidFill>
                  <a:srgbClr val="FF3300"/>
                </a:solidFill>
              </a:rPr>
              <a:t>tilrettelegger for brukermedvirkning</a:t>
            </a:r>
            <a:r>
              <a:rPr lang="nb-NO" sz="3200" dirty="0"/>
              <a:t>.” </a:t>
            </a:r>
            <a:br>
              <a:rPr lang="nb-NO" sz="3200" dirty="0"/>
            </a:br>
            <a:br>
              <a:rPr lang="nb-NO" sz="3200" dirty="0"/>
            </a:br>
            <a:r>
              <a:rPr lang="nb-NO" sz="2400" dirty="0"/>
              <a:t>(Nasjonal helse- og omsorgsplan 2011-15)</a:t>
            </a:r>
          </a:p>
          <a:p>
            <a:pPr>
              <a:lnSpc>
                <a:spcPct val="80000"/>
              </a:lnSpc>
            </a:pPr>
            <a:endParaRPr lang="nb-NO" sz="3200" dirty="0"/>
          </a:p>
        </p:txBody>
      </p:sp>
      <p:pic>
        <p:nvPicPr>
          <p:cNvPr id="6" name="Picture 4" descr="Rambø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77" y="4278188"/>
            <a:ext cx="4033445" cy="2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4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2BB562-55D5-4420-B602-043A5089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04" y="315913"/>
            <a:ext cx="11306103" cy="1157511"/>
          </a:xfrm>
        </p:spPr>
        <p:txBody>
          <a:bodyPr>
            <a:normAutofit/>
          </a:bodyPr>
          <a:lstStyle/>
          <a:p>
            <a:r>
              <a:rPr lang="nb-NO" dirty="0"/>
              <a:t>Koordinering – et kvalitets- og forsvarlighetskrav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90D1758-CD1C-435B-B86F-111F4938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8DEF381-E746-432A-A5BC-90BDE524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3</a:t>
            </a:fld>
            <a:endParaRPr lang="nn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54EF5FF-A391-4485-AFEA-EBB850611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04" y="2355273"/>
            <a:ext cx="5122069" cy="3986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600" dirty="0"/>
              <a:t>«Spesialisthelsetjenesten skal tilrettelegge sine tjenester slik at personell som utfører tjenestene, blir i stand til å overholde sine lovpålagte plikter, og slik at den enkelte pasient eller bruker </a:t>
            </a:r>
            <a:r>
              <a:rPr lang="nb-NO" sz="2000" b="1" dirty="0">
                <a:solidFill>
                  <a:schemeClr val="tx1"/>
                </a:solidFill>
              </a:rPr>
              <a:t>gis et helhetlig og koordinert tjenestetilbud». </a:t>
            </a:r>
            <a:br>
              <a:rPr lang="nb-NO" sz="2400" dirty="0"/>
            </a:br>
            <a:r>
              <a:rPr lang="nb-NO" sz="2400" dirty="0"/>
              <a:t>				</a:t>
            </a:r>
            <a:r>
              <a:rPr lang="nb-NO" sz="1400" dirty="0" err="1"/>
              <a:t>Sphl</a:t>
            </a:r>
            <a:r>
              <a:rPr lang="nb-NO" sz="1400" dirty="0"/>
              <a:t> § 2-2</a:t>
            </a:r>
            <a:endParaRPr lang="nb-NO" sz="15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600" dirty="0"/>
              <a:t>«Kommunen skal tilrettelegge tjenestene slik at:</a:t>
            </a:r>
          </a:p>
          <a:p>
            <a:pPr marL="0" indent="0">
              <a:buNone/>
            </a:pPr>
            <a:endParaRPr lang="nb-NO" sz="1600" dirty="0"/>
          </a:p>
          <a:p>
            <a:pPr marL="457200" indent="-457200">
              <a:buAutoNum type="alphaLcPeriod"/>
            </a:pPr>
            <a:r>
              <a:rPr lang="nb-NO" sz="1600" dirty="0"/>
              <a:t>den enkelte pasient eller bruker </a:t>
            </a:r>
            <a:r>
              <a:rPr lang="nb-NO" sz="2000" b="1" dirty="0">
                <a:solidFill>
                  <a:schemeClr val="tx1"/>
                </a:solidFill>
              </a:rPr>
              <a:t>gis et helhetlig og koordinert helse- og omsorgstjenestetilbud</a:t>
            </a:r>
            <a:r>
              <a:rPr lang="nb-NO" sz="1600" dirty="0"/>
              <a:t>,»</a:t>
            </a:r>
          </a:p>
          <a:p>
            <a:pPr marL="180000" lvl="1" indent="0">
              <a:buNone/>
            </a:pPr>
            <a:r>
              <a:rPr lang="nb-NO" dirty="0"/>
              <a:t>				</a:t>
            </a:r>
            <a:r>
              <a:rPr lang="nb-NO" sz="1400" dirty="0"/>
              <a:t>Hol § 4-1</a:t>
            </a:r>
            <a:endParaRPr lang="nb-NO" sz="1500" dirty="0"/>
          </a:p>
          <a:p>
            <a:endParaRPr lang="nb-NO" dirty="0"/>
          </a:p>
        </p:txBody>
      </p:sp>
      <p:sp>
        <p:nvSpPr>
          <p:cNvPr id="10" name="Rektangel: ett hjørne er knepet sammen 9">
            <a:extLst>
              <a:ext uri="{FF2B5EF4-FFF2-40B4-BE49-F238E27FC236}">
                <a16:creationId xmlns:a16="http://schemas.microsoft.com/office/drawing/2014/main" id="{B2F47867-EE3B-426C-84B9-91EEF5F522E2}"/>
              </a:ext>
            </a:extLst>
          </p:cNvPr>
          <p:cNvSpPr/>
          <p:nvPr/>
        </p:nvSpPr>
        <p:spPr>
          <a:xfrm>
            <a:off x="6606679" y="2155967"/>
            <a:ext cx="4627419" cy="3865419"/>
          </a:xfrm>
          <a:prstGeom prst="snip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sz="2000" u="sng" dirty="0">
                <a:solidFill>
                  <a:schemeClr val="tx1"/>
                </a:solidFill>
              </a:rPr>
              <a:t>Tjenester av god kvalitet:</a:t>
            </a:r>
          </a:p>
          <a:p>
            <a:endParaRPr lang="nb-NO" sz="899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1"/>
                </a:solidFill>
              </a:rPr>
              <a:t>er virkningsfulle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1"/>
                </a:solidFill>
              </a:rPr>
              <a:t>er trygge og sikre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1"/>
                </a:solidFill>
              </a:rPr>
              <a:t>involverer brukere og gir dem innflytelse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1"/>
                </a:solidFill>
              </a:rPr>
              <a:t>er samordnet og preget av kontinuitet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1"/>
                </a:solidFill>
              </a:rPr>
              <a:t>utnytter ressursene på en god måte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1"/>
                </a:solidFill>
              </a:rPr>
              <a:t>er tilgjengelige og rettferdig fordelt</a:t>
            </a:r>
          </a:p>
        </p:txBody>
      </p:sp>
    </p:spTree>
    <p:extLst>
      <p:ext uri="{BB962C8B-B14F-4D97-AF65-F5344CB8AC3E}">
        <p14:creationId xmlns:p14="http://schemas.microsoft.com/office/powerpoint/2010/main" val="189064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AE972F9-278B-437E-81AF-9873E21E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EAB619F-CF1D-46C0-9A83-F20822BF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4</a:t>
            </a:fld>
            <a:endParaRPr lang="nn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0811D30-2BBA-4DD4-9500-E322DC8E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04" y="2071688"/>
            <a:ext cx="5122069" cy="4270119"/>
          </a:xfrm>
        </p:spPr>
        <p:txBody>
          <a:bodyPr/>
          <a:lstStyle/>
          <a:p>
            <a:pPr lvl="3"/>
            <a:endParaRPr lang="nb-NO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lvl="3"/>
            <a:r>
              <a:rPr lang="nb-NO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En tilrettelegger for «helhetlig» koordinering – på tvers av fag, nivåer og sektorer</a:t>
            </a:r>
            <a:endParaRPr lang="nb-NO" sz="2000" dirty="0"/>
          </a:p>
          <a:p>
            <a:pPr lvl="3"/>
            <a:r>
              <a:rPr lang="nb-NO" sz="2000" dirty="0"/>
              <a:t>Overordnet ansvar for individuell plan og koordinator (felles)</a:t>
            </a:r>
          </a:p>
          <a:p>
            <a:pPr lvl="3"/>
            <a:r>
              <a:rPr lang="nb-NO" sz="2000" dirty="0"/>
              <a:t>Enheten i helseforetak skal ha oversikt over, og nødvendig kontakt med, habiliterings- og rehabiliteringsvirksomheten i kommunen.</a:t>
            </a:r>
          </a:p>
          <a:p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30890892-4D5F-40BA-9CB4-5143989F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04" y="315913"/>
            <a:ext cx="10987448" cy="1157511"/>
          </a:xfrm>
        </p:spPr>
        <p:txBody>
          <a:bodyPr>
            <a:normAutofit/>
          </a:bodyPr>
          <a:lstStyle/>
          <a:p>
            <a:r>
              <a:rPr lang="nb-NO" dirty="0"/>
              <a:t>Koordinerende enhet for habilitering og rehabilitering – både i helseforetak og kommuner</a:t>
            </a:r>
          </a:p>
        </p:txBody>
      </p:sp>
      <p:sp>
        <p:nvSpPr>
          <p:cNvPr id="9" name="Plassholder for innhold 4">
            <a:extLst>
              <a:ext uri="{FF2B5EF4-FFF2-40B4-BE49-F238E27FC236}">
                <a16:creationId xmlns:a16="http://schemas.microsoft.com/office/drawing/2014/main" id="{2E8A1C65-C359-4E65-9C8C-18FA20446423}"/>
              </a:ext>
            </a:extLst>
          </p:cNvPr>
          <p:cNvSpPr txBox="1">
            <a:spLocks/>
          </p:cNvSpPr>
          <p:nvPr/>
        </p:nvSpPr>
        <p:spPr>
          <a:xfrm>
            <a:off x="761890" y="1649132"/>
            <a:ext cx="9768682" cy="61490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60000" indent="-360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5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0202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 err="1"/>
              <a:t>sphl</a:t>
            </a:r>
            <a:r>
              <a:rPr lang="nb-NO" sz="1600" dirty="0"/>
              <a:t> § 2-5b og hol § 7-3</a:t>
            </a:r>
          </a:p>
          <a:p>
            <a:pPr lvl="3"/>
            <a:endParaRPr lang="nb-NO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indent="0">
              <a:buNone/>
            </a:pPr>
            <a:endParaRPr lang="nb-NO" sz="2250" dirty="0"/>
          </a:p>
        </p:txBody>
      </p:sp>
      <p:sp>
        <p:nvSpPr>
          <p:cNvPr id="10" name="Rektangel: ett hjørne er knepet sammen 9">
            <a:extLst>
              <a:ext uri="{FF2B5EF4-FFF2-40B4-BE49-F238E27FC236}">
                <a16:creationId xmlns:a16="http://schemas.microsoft.com/office/drawing/2014/main" id="{3011DB58-93F7-401B-BD09-4722A8C36BAE}"/>
              </a:ext>
            </a:extLst>
          </p:cNvPr>
          <p:cNvSpPr/>
          <p:nvPr/>
        </p:nvSpPr>
        <p:spPr>
          <a:xfrm>
            <a:off x="6573628" y="2071688"/>
            <a:ext cx="4627419" cy="3865419"/>
          </a:xfrm>
          <a:prstGeom prst="snip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20000"/>
              </a:lnSpc>
            </a:pPr>
            <a:r>
              <a:rPr lang="nb-NO" sz="1800" dirty="0">
                <a:solidFill>
                  <a:schemeClr val="tx1"/>
                </a:solidFill>
              </a:rPr>
              <a:t>På området koordinering gjelder enhetenes ansvar alle med «behov for langvarige og koordinerte tjenester» og er ikke avgrenset til habilitering og rehabilitering.</a:t>
            </a:r>
          </a:p>
          <a:p>
            <a:endParaRPr lang="nb-NO" sz="900" dirty="0">
              <a:solidFill>
                <a:schemeClr val="tx1"/>
              </a:solidFill>
            </a:endParaRPr>
          </a:p>
          <a:p>
            <a:endParaRPr lang="nb-NO" sz="900" dirty="0">
              <a:solidFill>
                <a:schemeClr val="tx1"/>
              </a:solidFill>
            </a:endParaRPr>
          </a:p>
          <a:p>
            <a:endParaRPr lang="nb-NO" sz="900" dirty="0">
              <a:solidFill>
                <a:schemeClr val="tx1"/>
              </a:solidFill>
            </a:endParaRPr>
          </a:p>
          <a:p>
            <a:r>
              <a:rPr lang="nb-NO" sz="1100" dirty="0">
                <a:solidFill>
                  <a:schemeClr val="tx1"/>
                </a:solidFill>
              </a:rPr>
              <a:t>Ansvar og roller utdypes i </a:t>
            </a:r>
            <a:r>
              <a:rPr lang="nb-NO" sz="1100" dirty="0">
                <a:solidFill>
                  <a:schemeClr val="tx1"/>
                </a:solidFill>
                <a:hlinkClick r:id="rId3"/>
              </a:rPr>
              <a:t>forskrift om habilitering og rehabilitering, IP og koordinator </a:t>
            </a:r>
            <a:r>
              <a:rPr lang="nb-NO" sz="1100" dirty="0">
                <a:solidFill>
                  <a:schemeClr val="tx1"/>
                </a:solidFill>
              </a:rPr>
              <a:t>samt i </a:t>
            </a:r>
            <a:r>
              <a:rPr lang="nb-NO" sz="1100" dirty="0">
                <a:solidFill>
                  <a:schemeClr val="tx1"/>
                </a:solidFill>
                <a:hlinkClick r:id="rId4" action="ppaction://hlinkfile"/>
              </a:rPr>
              <a:t>Helsedirektoratets veileder</a:t>
            </a:r>
            <a:r>
              <a:rPr lang="nb-NO" sz="11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550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>
            <a:extLst>
              <a:ext uri="{FF2B5EF4-FFF2-40B4-BE49-F238E27FC236}">
                <a16:creationId xmlns:a16="http://schemas.microsoft.com/office/drawing/2014/main" id="{1779C862-9905-47D9-ACDA-0C87DF564DD5}"/>
              </a:ext>
            </a:extLst>
          </p:cNvPr>
          <p:cNvSpPr/>
          <p:nvPr/>
        </p:nvSpPr>
        <p:spPr>
          <a:xfrm>
            <a:off x="2071688" y="1770233"/>
            <a:ext cx="7847317" cy="499834"/>
          </a:xfrm>
          <a:prstGeom prst="rect">
            <a:avLst/>
          </a:prstGeom>
          <a:solidFill>
            <a:schemeClr val="accent5">
              <a:lumMod val="75000"/>
              <a:alpha val="71000"/>
            </a:schemeClr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Helhetlig koordinering – ved behov for langvarige og koordinerte tjenester (KE, IP og koordinator)</a:t>
            </a:r>
            <a:endParaRPr lang="nb-NO" sz="899" dirty="0">
              <a:solidFill>
                <a:schemeClr val="bg1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689D7867-43B4-458C-B89C-75CBE60442BB}"/>
              </a:ext>
            </a:extLst>
          </p:cNvPr>
          <p:cNvSpPr/>
          <p:nvPr/>
        </p:nvSpPr>
        <p:spPr>
          <a:xfrm>
            <a:off x="1598295" y="2238082"/>
            <a:ext cx="8323326" cy="452070"/>
          </a:xfrm>
          <a:prstGeom prst="rect">
            <a:avLst/>
          </a:prstGeom>
          <a:solidFill>
            <a:schemeClr val="tx2">
              <a:lumMod val="75000"/>
              <a:alpha val="75000"/>
            </a:schemeClr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Medisinskfaglig koordinering  (fastlegen)</a:t>
            </a:r>
            <a:endParaRPr lang="nb-NO" sz="899" dirty="0">
              <a:solidFill>
                <a:schemeClr val="bg1"/>
              </a:solidFill>
            </a:endParaRP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46822AC9-53D4-402F-B4BB-8341149C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7F841E8-6170-4B11-9B0B-F86F4333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946" y="6344827"/>
            <a:ext cx="900172" cy="107697"/>
          </a:xfrm>
        </p:spPr>
        <p:txBody>
          <a:bodyPr/>
          <a:lstStyle/>
          <a:p>
            <a:fld id="{1670A82E-6091-4B79-BDC9-9FEC8E0D8D32}" type="slidenum">
              <a:rPr lang="nn-NO" smtClean="0"/>
              <a:t>5</a:t>
            </a:fld>
            <a:endParaRPr lang="nn-NO" dirty="0"/>
          </a:p>
        </p:txBody>
      </p:sp>
      <p:sp>
        <p:nvSpPr>
          <p:cNvPr id="20" name="AutoShape 4" descr="Bilderesultat for symbol paragraf">
            <a:extLst>
              <a:ext uri="{FF2B5EF4-FFF2-40B4-BE49-F238E27FC236}">
                <a16:creationId xmlns:a16="http://schemas.microsoft.com/office/drawing/2014/main" id="{7FEE0FCD-F47F-4F02-AF77-1E4D8EF451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5143" y="4267101"/>
            <a:ext cx="304780" cy="3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nb-NO" sz="360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F352F9E-1FFD-4B27-B38F-374F82773C42}"/>
              </a:ext>
            </a:extLst>
          </p:cNvPr>
          <p:cNvSpPr/>
          <p:nvPr/>
        </p:nvSpPr>
        <p:spPr>
          <a:xfrm>
            <a:off x="239533" y="1167766"/>
            <a:ext cx="11844226" cy="434663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/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B4727C15-A3CE-4778-87E9-D39DB06C3AB3}"/>
              </a:ext>
            </a:extLst>
          </p:cNvPr>
          <p:cNvSpPr txBox="1"/>
          <p:nvPr/>
        </p:nvSpPr>
        <p:spPr>
          <a:xfrm>
            <a:off x="458884" y="3627360"/>
            <a:ext cx="129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Mitt liv</a:t>
            </a:r>
          </a:p>
        </p:txBody>
      </p:sp>
      <p:pic>
        <p:nvPicPr>
          <p:cNvPr id="6" name="Grafikk 5" descr="Bruker">
            <a:extLst>
              <a:ext uri="{FF2B5EF4-FFF2-40B4-BE49-F238E27FC236}">
                <a16:creationId xmlns:a16="http://schemas.microsoft.com/office/drawing/2014/main" id="{8474B342-1A8C-4967-80C3-89D2E8446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517" y="2807258"/>
            <a:ext cx="927750" cy="927750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7A233679-1CA4-45E7-9BCE-7A967793FF30}"/>
              </a:ext>
            </a:extLst>
          </p:cNvPr>
          <p:cNvSpPr/>
          <p:nvPr/>
        </p:nvSpPr>
        <p:spPr>
          <a:xfrm>
            <a:off x="4598728" y="4618618"/>
            <a:ext cx="4467283" cy="173082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Episoder:  f eks </a:t>
            </a:r>
            <a:r>
              <a:rPr lang="nb-NO" sz="1400" dirty="0" err="1"/>
              <a:t>innieggelse</a:t>
            </a:r>
            <a:r>
              <a:rPr lang="nb-NO" sz="1400" dirty="0"/>
              <a:t> i sykehus</a:t>
            </a:r>
          </a:p>
          <a:p>
            <a:pPr marL="228600" indent="-228600" algn="ctr">
              <a:buFontTx/>
              <a:buChar char="-"/>
            </a:pPr>
            <a:r>
              <a:rPr lang="nb-NO" sz="1400" dirty="0"/>
              <a:t>Koordinator </a:t>
            </a:r>
          </a:p>
          <a:p>
            <a:pPr marL="228600" indent="-228600" algn="ctr">
              <a:buFontTx/>
              <a:buChar char="-"/>
            </a:pPr>
            <a:r>
              <a:rPr lang="nb-NO" sz="1400" dirty="0"/>
              <a:t>Medisinskfaglig kontakt</a:t>
            </a:r>
          </a:p>
          <a:p>
            <a:pPr marL="228600" indent="-228600" algn="ctr">
              <a:buFontTx/>
              <a:buChar char="-"/>
            </a:pPr>
            <a:r>
              <a:rPr lang="nb-NO" sz="1400" dirty="0"/>
              <a:t>Pakkeforløp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75B5C2C-88DE-4D1D-991C-1187E6961231}"/>
              </a:ext>
            </a:extLst>
          </p:cNvPr>
          <p:cNvSpPr/>
          <p:nvPr/>
        </p:nvSpPr>
        <p:spPr>
          <a:xfrm>
            <a:off x="876392" y="5297508"/>
            <a:ext cx="1695723" cy="339694"/>
          </a:xfrm>
          <a:prstGeom prst="ellipse">
            <a:avLst/>
          </a:prstGeom>
          <a:solidFill>
            <a:schemeClr val="accent4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Episodisk</a:t>
            </a:r>
          </a:p>
        </p:txBody>
      </p:sp>
      <p:sp>
        <p:nvSpPr>
          <p:cNvPr id="36" name="Tittel 1">
            <a:extLst>
              <a:ext uri="{FF2B5EF4-FFF2-40B4-BE49-F238E27FC236}">
                <a16:creationId xmlns:a16="http://schemas.microsoft.com/office/drawing/2014/main" id="{1DA33C66-2D60-4251-87D9-AED71877E6CA}"/>
              </a:ext>
            </a:extLst>
          </p:cNvPr>
          <p:cNvSpPr txBox="1">
            <a:spLocks/>
          </p:cNvSpPr>
          <p:nvPr/>
        </p:nvSpPr>
        <p:spPr>
          <a:xfrm>
            <a:off x="373229" y="315918"/>
            <a:ext cx="10663238" cy="750888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7000" b="1" kern="1200">
                <a:solidFill>
                  <a:srgbClr val="2020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500" dirty="0"/>
              <a:t>Koordinerte tjenester gjennom hele forløpet</a:t>
            </a:r>
          </a:p>
        </p:txBody>
      </p:sp>
      <p:sp>
        <p:nvSpPr>
          <p:cNvPr id="39" name="Pil: høyre 38">
            <a:extLst>
              <a:ext uri="{FF2B5EF4-FFF2-40B4-BE49-F238E27FC236}">
                <a16:creationId xmlns:a16="http://schemas.microsoft.com/office/drawing/2014/main" id="{BF1072BA-9624-4CB6-B1D9-CE278290E293}"/>
              </a:ext>
            </a:extLst>
          </p:cNvPr>
          <p:cNvSpPr/>
          <p:nvPr/>
        </p:nvSpPr>
        <p:spPr>
          <a:xfrm>
            <a:off x="1269554" y="1638853"/>
            <a:ext cx="10682913" cy="410138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  <p:pic>
        <p:nvPicPr>
          <p:cNvPr id="40" name="Grafikk 39" descr="Baby">
            <a:extLst>
              <a:ext uri="{FF2B5EF4-FFF2-40B4-BE49-F238E27FC236}">
                <a16:creationId xmlns:a16="http://schemas.microsoft.com/office/drawing/2014/main" id="{06599D49-3C80-47AC-80EF-7ED22167C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0972" y="3182261"/>
            <a:ext cx="640465" cy="640465"/>
          </a:xfrm>
          <a:prstGeom prst="rect">
            <a:avLst/>
          </a:prstGeom>
        </p:spPr>
      </p:pic>
      <p:pic>
        <p:nvPicPr>
          <p:cNvPr id="42" name="Grafikk 41" descr="Person med stokk">
            <a:extLst>
              <a:ext uri="{FF2B5EF4-FFF2-40B4-BE49-F238E27FC236}">
                <a16:creationId xmlns:a16="http://schemas.microsoft.com/office/drawing/2014/main" id="{9CAF6FF9-E18D-46BA-A7CC-5DAE7A320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70330" y="3219161"/>
            <a:ext cx="751291" cy="751291"/>
          </a:xfrm>
          <a:prstGeom prst="rect">
            <a:avLst/>
          </a:prstGeom>
        </p:spPr>
      </p:pic>
      <p:pic>
        <p:nvPicPr>
          <p:cNvPr id="43" name="Grafikk 42" descr="Familie med to barn">
            <a:extLst>
              <a:ext uri="{FF2B5EF4-FFF2-40B4-BE49-F238E27FC236}">
                <a16:creationId xmlns:a16="http://schemas.microsoft.com/office/drawing/2014/main" id="{10C5A594-AB5E-462C-9472-FAB4BD7FC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0765" y="3182261"/>
            <a:ext cx="837355" cy="837355"/>
          </a:xfrm>
          <a:prstGeom prst="rect">
            <a:avLst/>
          </a:prstGeom>
        </p:spPr>
      </p:pic>
      <p:sp>
        <p:nvSpPr>
          <p:cNvPr id="45" name="TekstSylinder 44">
            <a:extLst>
              <a:ext uri="{FF2B5EF4-FFF2-40B4-BE49-F238E27FC236}">
                <a16:creationId xmlns:a16="http://schemas.microsoft.com/office/drawing/2014/main" id="{93BEC15B-7497-4EBF-87CD-578F527B02AF}"/>
              </a:ext>
            </a:extLst>
          </p:cNvPr>
          <p:cNvSpPr txBox="1"/>
          <p:nvPr/>
        </p:nvSpPr>
        <p:spPr>
          <a:xfrm>
            <a:off x="3493168" y="3422143"/>
            <a:ext cx="1510748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99" dirty="0"/>
              <a:t>………</a:t>
            </a: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3F58DCBF-4E3C-447F-B12F-AF0087A2E72B}"/>
              </a:ext>
            </a:extLst>
          </p:cNvPr>
          <p:cNvSpPr txBox="1"/>
          <p:nvPr/>
        </p:nvSpPr>
        <p:spPr>
          <a:xfrm>
            <a:off x="7900474" y="3410117"/>
            <a:ext cx="1510748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99" dirty="0"/>
              <a:t>………</a:t>
            </a:r>
          </a:p>
        </p:txBody>
      </p:sp>
      <p:pic>
        <p:nvPicPr>
          <p:cNvPr id="47" name="Grafikk 46" descr="Baby som krabber">
            <a:extLst>
              <a:ext uri="{FF2B5EF4-FFF2-40B4-BE49-F238E27FC236}">
                <a16:creationId xmlns:a16="http://schemas.microsoft.com/office/drawing/2014/main" id="{3A9719E4-B82C-4C2A-9B17-79FD1AE105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1782" y="3225122"/>
            <a:ext cx="597604" cy="597604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0DCE8D6F-F33E-4942-ACC6-1232B0A5A0BE}"/>
              </a:ext>
            </a:extLst>
          </p:cNvPr>
          <p:cNvSpPr/>
          <p:nvPr/>
        </p:nvSpPr>
        <p:spPr>
          <a:xfrm>
            <a:off x="2965277" y="4631092"/>
            <a:ext cx="4467283" cy="173082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Episoder:  f eks </a:t>
            </a:r>
            <a:r>
              <a:rPr lang="nb-NO" sz="1400" dirty="0" err="1"/>
              <a:t>innieggelse</a:t>
            </a:r>
            <a:r>
              <a:rPr lang="nb-NO" sz="1400" dirty="0"/>
              <a:t> i sykehus</a:t>
            </a:r>
          </a:p>
          <a:p>
            <a:pPr marL="228600" indent="-228600" algn="ctr">
              <a:buFontTx/>
              <a:buChar char="-"/>
            </a:pPr>
            <a:r>
              <a:rPr lang="nb-NO" sz="1400" dirty="0"/>
              <a:t>Koordinator </a:t>
            </a:r>
          </a:p>
          <a:p>
            <a:pPr marL="228600" indent="-228600" algn="ctr">
              <a:buFontTx/>
              <a:buChar char="-"/>
            </a:pPr>
            <a:r>
              <a:rPr lang="nb-NO" sz="1400" dirty="0"/>
              <a:t>Medisinskfaglig kontakt</a:t>
            </a:r>
          </a:p>
          <a:p>
            <a:pPr marL="228600" indent="-228600" algn="ctr">
              <a:buFontTx/>
              <a:buChar char="-"/>
            </a:pPr>
            <a:r>
              <a:rPr lang="nb-NO" sz="1400" dirty="0"/>
              <a:t>Pakkeforløp</a:t>
            </a:r>
          </a:p>
        </p:txBody>
      </p:sp>
      <p:sp>
        <p:nvSpPr>
          <p:cNvPr id="4" name="Pil: opp og ned 3">
            <a:extLst>
              <a:ext uri="{FF2B5EF4-FFF2-40B4-BE49-F238E27FC236}">
                <a16:creationId xmlns:a16="http://schemas.microsoft.com/office/drawing/2014/main" id="{77EFBBA6-9AF8-4978-804F-BB6AC0F39C1B}"/>
              </a:ext>
            </a:extLst>
          </p:cNvPr>
          <p:cNvSpPr/>
          <p:nvPr/>
        </p:nvSpPr>
        <p:spPr>
          <a:xfrm>
            <a:off x="3296167" y="2305203"/>
            <a:ext cx="996358" cy="2523972"/>
          </a:xfrm>
          <a:prstGeom prst="up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Samarbeid</a:t>
            </a:r>
          </a:p>
        </p:txBody>
      </p:sp>
    </p:spTree>
    <p:extLst>
      <p:ext uri="{BB962C8B-B14F-4D97-AF65-F5344CB8AC3E}">
        <p14:creationId xmlns:p14="http://schemas.microsoft.com/office/powerpoint/2010/main" val="40289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30" grpId="0" animBg="1"/>
      <p:bldP spid="21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941F358-EB58-45A9-BCDE-9F64C469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DE9C111-4A66-4CD3-8EBB-7734722E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6</a:t>
            </a:fld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C7FAD41-1E06-4AA2-A384-9208C1E204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Utvikling fra 2009 - 2017 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FF5D8A9-7924-42CD-893A-32AB4845A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kommuner med koordinerende enhet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737DDB4-9126-48CE-B07E-A1FBF00FF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261844"/>
              </p:ext>
            </p:extLst>
          </p:nvPr>
        </p:nvGraphicFramePr>
        <p:xfrm>
          <a:off x="761257" y="1970202"/>
          <a:ext cx="8439304" cy="4131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725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hvilken</a:t>
            </a:r>
            <a:r>
              <a:rPr lang="en-US" dirty="0"/>
              <a:t> grad </a:t>
            </a:r>
            <a:r>
              <a:rPr lang="en-US" dirty="0" err="1"/>
              <a:t>ivaretar</a:t>
            </a:r>
            <a:r>
              <a:rPr lang="en-US" dirty="0"/>
              <a:t> </a:t>
            </a:r>
            <a:r>
              <a:rPr lang="en-US" dirty="0" err="1"/>
              <a:t>kommunens</a:t>
            </a:r>
            <a:r>
              <a:rPr lang="en-US" dirty="0"/>
              <a:t> </a:t>
            </a:r>
            <a:r>
              <a:rPr lang="en-US" dirty="0" err="1"/>
              <a:t>koordinerende</a:t>
            </a:r>
            <a:r>
              <a:rPr lang="en-US" dirty="0"/>
              <a:t> </a:t>
            </a:r>
            <a:r>
              <a:rPr lang="en-US" dirty="0" err="1"/>
              <a:t>enhet</a:t>
            </a:r>
            <a:r>
              <a:rPr lang="en-US" dirty="0"/>
              <a:t> </a:t>
            </a:r>
            <a:r>
              <a:rPr lang="en-US" dirty="0" err="1"/>
              <a:t>følgende</a:t>
            </a:r>
            <a:r>
              <a:rPr lang="en-US" dirty="0"/>
              <a:t> </a:t>
            </a:r>
            <a:r>
              <a:rPr lang="en-US" dirty="0" err="1"/>
              <a:t>oppgaver</a:t>
            </a:r>
            <a:r>
              <a:rPr lang="en-US" dirty="0"/>
              <a:t> – </a:t>
            </a:r>
            <a:r>
              <a:rPr lang="en-US" dirty="0" err="1"/>
              <a:t>kommunens</a:t>
            </a:r>
            <a:r>
              <a:rPr lang="en-US" dirty="0"/>
              <a:t> </a:t>
            </a:r>
            <a:r>
              <a:rPr lang="en-US" dirty="0" err="1"/>
              <a:t>egen</a:t>
            </a:r>
            <a:r>
              <a:rPr lang="en-US" dirty="0"/>
              <a:t> </a:t>
            </a:r>
            <a:r>
              <a:rPr lang="en-US" dirty="0" err="1"/>
              <a:t>vurdering</a:t>
            </a:r>
            <a:endParaRPr lang="en-US" dirty="0"/>
          </a:p>
        </p:txBody>
      </p:sp>
      <p:sp>
        <p:nvSpPr>
          <p:cNvPr id="4" name="Pre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
 </a:t>
            </a:r>
            <a:r>
              <a:rPr lang="en-US" dirty="0" err="1"/>
              <a:t>Kommunens</a:t>
            </a:r>
            <a:r>
              <a:rPr lang="en-US" dirty="0"/>
              <a:t> </a:t>
            </a:r>
            <a:r>
              <a:rPr lang="en-US" dirty="0" err="1"/>
              <a:t>egen</a:t>
            </a:r>
            <a:r>
              <a:rPr lang="en-US" dirty="0"/>
              <a:t> </a:t>
            </a:r>
            <a:r>
              <a:rPr lang="en-US" dirty="0" err="1"/>
              <a:t>vurdering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en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0 til 5. </a:t>
            </a:r>
            <a:r>
              <a:rPr lang="en-US" dirty="0" err="1"/>
              <a:t>Angivelsen</a:t>
            </a:r>
            <a:r>
              <a:rPr lang="en-US" dirty="0"/>
              <a:t> 0 </a:t>
            </a:r>
            <a:r>
              <a:rPr lang="en-US" dirty="0" err="1"/>
              <a:t>er</a:t>
            </a:r>
            <a:r>
              <a:rPr lang="en-US" dirty="0"/>
              <a:t> «</a:t>
            </a:r>
            <a:r>
              <a:rPr lang="en-US" dirty="0" err="1"/>
              <a:t>ikke</a:t>
            </a:r>
            <a:r>
              <a:rPr lang="en-US" dirty="0"/>
              <a:t> i </a:t>
            </a:r>
            <a:r>
              <a:rPr lang="en-US" dirty="0" err="1"/>
              <a:t>noen</a:t>
            </a:r>
            <a:r>
              <a:rPr lang="en-US" dirty="0"/>
              <a:t> grad», og </a:t>
            </a:r>
            <a:r>
              <a:rPr lang="en-US" dirty="0" err="1"/>
              <a:t>fra</a:t>
            </a:r>
            <a:r>
              <a:rPr lang="en-US" dirty="0"/>
              <a:t> 1 til 5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«i </a:t>
            </a:r>
            <a:r>
              <a:rPr lang="en-US" dirty="0" err="1"/>
              <a:t>liten</a:t>
            </a:r>
            <a:r>
              <a:rPr lang="en-US" dirty="0"/>
              <a:t> grad» til «i </a:t>
            </a:r>
            <a:r>
              <a:rPr lang="en-US" dirty="0" err="1"/>
              <a:t>stor</a:t>
            </a:r>
            <a:r>
              <a:rPr lang="en-US" dirty="0"/>
              <a:t> grad»).</a:t>
            </a:r>
          </a:p>
        </p:txBody>
      </p:sp>
      <p:sp>
        <p:nvSpPr>
          <p:cNvPr id="6" name="RepTitle"/>
          <p:cNvSpPr>
            <a:spLocks noGrp="1"/>
          </p:cNvSpPr>
          <p:nvPr>
            <p:ph sz="quarter" idx="16" hasCustomPrompt="1"/>
          </p:nvPr>
        </p:nvSpPr>
        <p:spPr/>
        <p:txBody>
          <a:bodyPr/>
          <a:lstStyle/>
          <a:p>
            <a:r>
              <a:rPr lang="en-US"/>
              <a:t>Undersøkelse om habilitering og rehabilitering i kommunene 2017</a:t>
            </a:r>
          </a:p>
        </p:txBody>
      </p:sp>
      <p:sp>
        <p:nvSpPr>
          <p:cNvPr id="7" name="MetaFoot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Object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606056117"/>
              </p:ext>
            </p:extLst>
          </p:nvPr>
        </p:nvGraphicFramePr>
        <p:xfrm>
          <a:off x="870333" y="1255924"/>
          <a:ext cx="9981282" cy="524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049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034D1D-A722-4D95-A071-FC49745C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Sentralt utviklingsarbeid på gang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98117D-42F0-4E9D-9C95-CF9529C4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55" y="1917700"/>
            <a:ext cx="10839505" cy="44241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0 – 24 samarbeidet</a:t>
            </a:r>
          </a:p>
          <a:p>
            <a:pPr>
              <a:lnSpc>
                <a:spcPct val="150000"/>
              </a:lnSpc>
            </a:pPr>
            <a:r>
              <a:rPr lang="nb-NO" dirty="0"/>
              <a:t>Tverrfaglig strukturert oppfølgingsteam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Implementering av «Veileder om oppfølging av personer med store og sammensatte behov»</a:t>
            </a:r>
          </a:p>
          <a:p>
            <a:pPr>
              <a:lnSpc>
                <a:spcPct val="150000"/>
              </a:lnSpc>
            </a:pPr>
            <a:r>
              <a:rPr lang="nb-NO" dirty="0"/>
              <a:t>Opptrappingsplan for habilitering og rehabilitering</a:t>
            </a:r>
          </a:p>
          <a:p>
            <a:pPr>
              <a:lnSpc>
                <a:spcPct val="150000"/>
              </a:lnSpc>
            </a:pPr>
            <a:r>
              <a:rPr lang="nb-NO" dirty="0"/>
              <a:t>E-læring for koordinatorrollen</a:t>
            </a:r>
          </a:p>
          <a:p>
            <a:pPr>
              <a:lnSpc>
                <a:spcPct val="150000"/>
              </a:lnSpc>
            </a:pPr>
            <a:r>
              <a:rPr lang="nb-NO" dirty="0"/>
              <a:t>Pakkeforløp </a:t>
            </a:r>
          </a:p>
          <a:p>
            <a:pPr>
              <a:lnSpc>
                <a:spcPct val="150000"/>
              </a:lnSpc>
            </a:pPr>
            <a:r>
              <a:rPr lang="nb-NO" dirty="0"/>
              <a:t>…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A12656-D2EA-415F-93D4-475691DA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DF5E596-CAA3-4200-A5CC-F41D1230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1887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8E220B-30D4-42A0-BD45-728AD7C6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Sentrale dokumenter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488934-D2F6-4C43-917D-AD6CFFC1B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Veileder om rehabilitering, habilitering, individuell plan og koordinator</a:t>
            </a:r>
            <a:endParaRPr lang="nb-NO" dirty="0"/>
          </a:p>
          <a:p>
            <a:pPr lvl="3"/>
            <a:r>
              <a:rPr lang="nb-NO" dirty="0" err="1"/>
              <a:t>Kap</a:t>
            </a:r>
            <a:r>
              <a:rPr lang="nb-NO" dirty="0"/>
              <a:t> 13.4 Beskrivelse av forholdet til koordinatorer for diagnosegrupper og forløpskoordinator i spesialisthelsetjenesten i tråd med HOD sine beskrivelser</a:t>
            </a:r>
          </a:p>
          <a:p>
            <a:pPr lvl="3"/>
            <a:endParaRPr lang="nb-NO" dirty="0"/>
          </a:p>
          <a:p>
            <a:r>
              <a:rPr lang="nb-NO" dirty="0">
                <a:hlinkClick r:id="rId4"/>
              </a:rPr>
              <a:t>Veileder om kontaktlege i spesialisthelsetjenesten</a:t>
            </a:r>
            <a:endParaRPr lang="nb-NO" dirty="0"/>
          </a:p>
          <a:p>
            <a:pPr lvl="3"/>
            <a:r>
              <a:rPr lang="nb-NO" dirty="0" err="1"/>
              <a:t>Kap</a:t>
            </a:r>
            <a:r>
              <a:rPr lang="nb-NO" dirty="0"/>
              <a:t> 6 om lovpålagt koordinator </a:t>
            </a:r>
            <a:r>
              <a:rPr lang="nb-NO" dirty="0" err="1"/>
              <a:t>vs</a:t>
            </a:r>
            <a:r>
              <a:rPr lang="nb-NO" dirty="0"/>
              <a:t> forløpskoordinator, med lenke til veileder om </a:t>
            </a:r>
            <a:r>
              <a:rPr lang="nb-NO" dirty="0" err="1"/>
              <a:t>rehab</a:t>
            </a:r>
            <a:r>
              <a:rPr lang="nb-NO" dirty="0"/>
              <a:t>, </a:t>
            </a:r>
            <a:r>
              <a:rPr lang="nb-NO" dirty="0" err="1"/>
              <a:t>hab</a:t>
            </a:r>
            <a:r>
              <a:rPr lang="nb-NO" dirty="0"/>
              <a:t>…….. </a:t>
            </a:r>
          </a:p>
          <a:p>
            <a:pPr marL="540000" lvl="3" indent="0">
              <a:buNone/>
            </a:pPr>
            <a:endParaRPr lang="nb-NO" dirty="0"/>
          </a:p>
          <a:p>
            <a:r>
              <a:rPr lang="nb-NO" dirty="0">
                <a:hlinkClick r:id="rId5"/>
              </a:rPr>
              <a:t>Veileder om oppfølging av personer med store og sammensatte behov</a:t>
            </a:r>
            <a:endParaRPr lang="nb-NO" dirty="0"/>
          </a:p>
          <a:p>
            <a:pPr lvl="3"/>
            <a:r>
              <a:rPr lang="nb-NO" dirty="0" err="1"/>
              <a:t>Kap</a:t>
            </a:r>
            <a:r>
              <a:rPr lang="nb-NO" dirty="0"/>
              <a:t> 7.4 om forholdet mellom lovpålagt koordinator </a:t>
            </a:r>
            <a:r>
              <a:rPr lang="nb-NO" dirty="0" err="1"/>
              <a:t>vs</a:t>
            </a:r>
            <a:r>
              <a:rPr lang="nb-NO" dirty="0"/>
              <a:t> koordinator i oppfølgingsteam og forløpskoordinator, med lenke til veileder om rehab, </a:t>
            </a:r>
            <a:r>
              <a:rPr lang="nb-NO" dirty="0" err="1"/>
              <a:t>hab</a:t>
            </a:r>
            <a:r>
              <a:rPr lang="nb-NO" dirty="0"/>
              <a:t>……</a:t>
            </a:r>
          </a:p>
          <a:p>
            <a:pPr lvl="3"/>
            <a:endParaRPr lang="nb-NO" dirty="0"/>
          </a:p>
          <a:p>
            <a:r>
              <a:rPr lang="nb-NO" dirty="0">
                <a:hlinkClick r:id="rId6"/>
              </a:rPr>
              <a:t>Fastlegeforskriften – veileder med kommentarer, </a:t>
            </a:r>
            <a:r>
              <a:rPr lang="nb-NO" dirty="0"/>
              <a:t>Den norske legeforening</a:t>
            </a:r>
          </a:p>
          <a:p>
            <a:endParaRPr lang="nb-NO" dirty="0"/>
          </a:p>
          <a:p>
            <a:r>
              <a:rPr lang="nb-NO" dirty="0">
                <a:hlinkClick r:id="rId7"/>
              </a:rPr>
              <a:t>Veileder om pårørende i helse- og omsorgstjenesten</a:t>
            </a:r>
            <a:endParaRPr lang="nb-NO" dirty="0"/>
          </a:p>
          <a:p>
            <a:pPr lvl="3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4BF0FC-54B5-46D7-82A7-E1735637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0393500-7B22-4E05-AA54-55CCE7B1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56121152"/>
      </p:ext>
    </p:extLst>
  </p:cSld>
  <p:clrMapOvr>
    <a:masterClrMapping/>
  </p:clrMapOvr>
</p:sld>
</file>

<file path=ppt/theme/theme1.xml><?xml version="1.0" encoding="utf-8"?>
<a:theme xmlns:a="http://schemas.openxmlformats.org/drawingml/2006/main" name="Helsedirektoratet 2018">
  <a:themeElements>
    <a:clrScheme name="Office">
      <a:dk1>
        <a:sysClr val="windowText" lastClr="000000"/>
      </a:dk1>
      <a:lt1>
        <a:sysClr val="window" lastClr="FFFFFF"/>
      </a:lt1>
      <a:dk2>
        <a:srgbClr val="19516A"/>
      </a:dk2>
      <a:lt2>
        <a:srgbClr val="DEDEDE"/>
      </a:lt2>
      <a:accent1>
        <a:srgbClr val="19516A"/>
      </a:accent1>
      <a:accent2>
        <a:srgbClr val="2A80A6"/>
      </a:accent2>
      <a:accent3>
        <a:srgbClr val="76C499"/>
      </a:accent3>
      <a:accent4>
        <a:srgbClr val="3C6558"/>
      </a:accent4>
      <a:accent5>
        <a:srgbClr val="70486C"/>
      </a:accent5>
      <a:accent6>
        <a:srgbClr val="EE91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20202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dir_PPT_v2.potx" id="{6BDAD694-44C9-4A7D-B57A-E98CD31F068B}" vid="{95921B20-E708-494F-A591-DF5B6DED97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Hdir_PPT_v2</Template>
  <TotalTime>138</TotalTime>
  <Words>526</Words>
  <Application>Microsoft Office PowerPoint</Application>
  <PresentationFormat>Widescreen</PresentationFormat>
  <Paragraphs>100</Paragraphs>
  <Slides>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7" baseType="lpstr">
      <vt:lpstr>Angsana New</vt:lpstr>
      <vt:lpstr>Arial</vt:lpstr>
      <vt:lpstr>Calibri</vt:lpstr>
      <vt:lpstr>Georgia</vt:lpstr>
      <vt:lpstr>Lato</vt:lpstr>
      <vt:lpstr>Times New Roman</vt:lpstr>
      <vt:lpstr>Wingdings</vt:lpstr>
      <vt:lpstr>Helsedirektoratet 2018</vt:lpstr>
      <vt:lpstr>Hva er intensjonene bak KE, sett fra et overordnet faglig perspektiv?</vt:lpstr>
      <vt:lpstr> Koordinerende enhet for habilitering og rehabilitering</vt:lpstr>
      <vt:lpstr>Koordinering – et kvalitets- og forsvarlighetskrav</vt:lpstr>
      <vt:lpstr>Koordinerende enhet for habilitering og rehabilitering – både i helseforetak og kommuner</vt:lpstr>
      <vt:lpstr>PowerPoint-presentasjon</vt:lpstr>
      <vt:lpstr>Andel kommuner med koordinerende enhet</vt:lpstr>
      <vt:lpstr>I hvilken grad ivaretar kommunens koordinerende enhet følgende oppgaver – kommunens egen vurdering</vt:lpstr>
      <vt:lpstr>Sentralt utviklingsarbeid på gang</vt:lpstr>
      <vt:lpstr>Sentrale dokumenter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intensjonene bak KE, sett fra et overordnet faglig perspektiv?</dc:title>
  <dc:creator>Sigrunn Gjønnes</dc:creator>
  <cp:lastModifiedBy>Sigrunn Gjønnes</cp:lastModifiedBy>
  <cp:revision>14</cp:revision>
  <dcterms:created xsi:type="dcterms:W3CDTF">2018-10-19T11:50:54Z</dcterms:created>
  <dcterms:modified xsi:type="dcterms:W3CDTF">2018-10-23T15:10:50Z</dcterms:modified>
</cp:coreProperties>
</file>